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265" r:id="rId2"/>
    <p:sldId id="269" r:id="rId3"/>
    <p:sldId id="351" r:id="rId4"/>
    <p:sldId id="474" r:id="rId5"/>
    <p:sldId id="475" r:id="rId6"/>
    <p:sldId id="476" r:id="rId7"/>
    <p:sldId id="477" r:id="rId8"/>
    <p:sldId id="478" r:id="rId9"/>
    <p:sldId id="479" r:id="rId10"/>
    <p:sldId id="480" r:id="rId11"/>
    <p:sldId id="481" r:id="rId12"/>
    <p:sldId id="482" r:id="rId13"/>
    <p:sldId id="485" r:id="rId14"/>
    <p:sldId id="487" r:id="rId15"/>
    <p:sldId id="486" r:id="rId16"/>
    <p:sldId id="483" r:id="rId17"/>
    <p:sldId id="488" r:id="rId18"/>
    <p:sldId id="489" r:id="rId19"/>
    <p:sldId id="490" r:id="rId20"/>
    <p:sldId id="484" r:id="rId21"/>
    <p:sldId id="350" r:id="rId22"/>
    <p:sldId id="360" r:id="rId23"/>
    <p:sldId id="546" r:id="rId24"/>
    <p:sldId id="547" r:id="rId25"/>
    <p:sldId id="548" r:id="rId26"/>
    <p:sldId id="549" r:id="rId27"/>
    <p:sldId id="550" r:id="rId28"/>
    <p:sldId id="551" r:id="rId29"/>
    <p:sldId id="552" r:id="rId30"/>
    <p:sldId id="553" r:id="rId31"/>
    <p:sldId id="554" r:id="rId32"/>
    <p:sldId id="555" r:id="rId33"/>
    <p:sldId id="556" r:id="rId34"/>
    <p:sldId id="557" r:id="rId35"/>
    <p:sldId id="491" r:id="rId36"/>
    <p:sldId id="498" r:id="rId37"/>
    <p:sldId id="492" r:id="rId38"/>
    <p:sldId id="493" r:id="rId39"/>
    <p:sldId id="494" r:id="rId40"/>
    <p:sldId id="495" r:id="rId41"/>
    <p:sldId id="496" r:id="rId42"/>
    <p:sldId id="497" r:id="rId43"/>
    <p:sldId id="558" r:id="rId44"/>
    <p:sldId id="559" r:id="rId45"/>
    <p:sldId id="560" r:id="rId46"/>
    <p:sldId id="561" r:id="rId47"/>
    <p:sldId id="562" r:id="rId48"/>
    <p:sldId id="563" r:id="rId49"/>
    <p:sldId id="564" r:id="rId50"/>
    <p:sldId id="366" r:id="rId51"/>
    <p:sldId id="369" r:id="rId52"/>
    <p:sldId id="370" r:id="rId53"/>
    <p:sldId id="371" r:id="rId54"/>
    <p:sldId id="372" r:id="rId55"/>
    <p:sldId id="565" r:id="rId56"/>
    <p:sldId id="566" r:id="rId57"/>
    <p:sldId id="567" r:id="rId58"/>
    <p:sldId id="568" r:id="rId59"/>
    <p:sldId id="362" r:id="rId60"/>
    <p:sldId id="410" r:id="rId61"/>
    <p:sldId id="407" r:id="rId62"/>
    <p:sldId id="405" r:id="rId63"/>
    <p:sldId id="406" r:id="rId64"/>
    <p:sldId id="408" r:id="rId65"/>
    <p:sldId id="569" r:id="rId66"/>
    <p:sldId id="570" r:id="rId67"/>
    <p:sldId id="571" r:id="rId68"/>
    <p:sldId id="393" r:id="rId69"/>
    <p:sldId id="394" r:id="rId70"/>
    <p:sldId id="395" r:id="rId71"/>
    <p:sldId id="396" r:id="rId72"/>
    <p:sldId id="513" r:id="rId73"/>
    <p:sldId id="514" r:id="rId74"/>
    <p:sldId id="515" r:id="rId75"/>
    <p:sldId id="516" r:id="rId76"/>
    <p:sldId id="517" r:id="rId77"/>
    <p:sldId id="518" r:id="rId78"/>
    <p:sldId id="519" r:id="rId79"/>
    <p:sldId id="520" r:id="rId80"/>
    <p:sldId id="521" r:id="rId81"/>
    <p:sldId id="522" r:id="rId82"/>
    <p:sldId id="523" r:id="rId83"/>
    <p:sldId id="524" r:id="rId84"/>
    <p:sldId id="529" r:id="rId85"/>
    <p:sldId id="530" r:id="rId86"/>
    <p:sldId id="531" r:id="rId87"/>
    <p:sldId id="532" r:id="rId88"/>
    <p:sldId id="536" r:id="rId89"/>
    <p:sldId id="537" r:id="rId90"/>
    <p:sldId id="538" r:id="rId91"/>
    <p:sldId id="539" r:id="rId92"/>
    <p:sldId id="542" r:id="rId93"/>
    <p:sldId id="543" r:id="rId94"/>
    <p:sldId id="544" r:id="rId95"/>
    <p:sldId id="572" r:id="rId96"/>
    <p:sldId id="583" r:id="rId97"/>
    <p:sldId id="584" r:id="rId98"/>
    <p:sldId id="585" r:id="rId99"/>
    <p:sldId id="574" r:id="rId100"/>
    <p:sldId id="575" r:id="rId101"/>
    <p:sldId id="576" r:id="rId102"/>
    <p:sldId id="577" r:id="rId103"/>
    <p:sldId id="545" r:id="rId104"/>
    <p:sldId id="582" r:id="rId105"/>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99"/>
    <a:srgbClr val="2B8915"/>
    <a:srgbClr val="BFDC67"/>
    <a:srgbClr val="47340D"/>
    <a:srgbClr val="BCF3FC"/>
    <a:srgbClr val="75BAFF"/>
    <a:srgbClr val="3F8DFF"/>
    <a:srgbClr val="D7F8FD"/>
    <a:srgbClr val="D5EFFF"/>
    <a:srgbClr val="17490B"/>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280" autoAdjust="0"/>
    <p:restoredTop sz="94248" autoAdjust="0"/>
  </p:normalViewPr>
  <p:slideViewPr>
    <p:cSldViewPr>
      <p:cViewPr>
        <p:scale>
          <a:sx n="60" d="100"/>
          <a:sy n="60" d="100"/>
        </p:scale>
        <p:origin x="-2166" y="-5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B8C877-6A61-48D1-8E85-2FB2EF5F0065}" type="datetimeFigureOut">
              <a:rPr lang="ru-RU" smtClean="0"/>
              <a:pPr/>
              <a:t>07.09.2011</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115FA7-C69C-4BC0-9E37-C9E49F6F9C95}"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err="1" smtClean="0"/>
              <a:t>Biomodels</a:t>
            </a:r>
            <a:endParaRPr lang="en-US" dirty="0" smtClean="0"/>
          </a:p>
          <a:p>
            <a:pPr>
              <a:buFontTx/>
              <a:buChar char="-"/>
            </a:pPr>
            <a:r>
              <a:rPr lang="en-US" baseline="0" dirty="0" smtClean="0"/>
              <a:t> full text search – here </a:t>
            </a:r>
            <a:r>
              <a:rPr lang="en-US" baseline="0" dirty="0" err="1" smtClean="0"/>
              <a:t>Goldbeter</a:t>
            </a:r>
            <a:endParaRPr lang="en-US" baseline="0" dirty="0" smtClean="0"/>
          </a:p>
          <a:p>
            <a:pPr>
              <a:buFontTx/>
              <a:buChar char="-"/>
            </a:pPr>
            <a:r>
              <a:rPr lang="en-US" dirty="0" smtClean="0"/>
              <a:t> SBGN notation</a:t>
            </a:r>
            <a:endParaRPr lang="ru-RU" dirty="0"/>
          </a:p>
        </p:txBody>
      </p:sp>
      <p:sp>
        <p:nvSpPr>
          <p:cNvPr id="4" name="Номер слайда 3"/>
          <p:cNvSpPr>
            <a:spLocks noGrp="1"/>
          </p:cNvSpPr>
          <p:nvPr>
            <p:ph type="sldNum" sz="quarter" idx="10"/>
          </p:nvPr>
        </p:nvSpPr>
        <p:spPr/>
        <p:txBody>
          <a:bodyPr/>
          <a:lstStyle/>
          <a:p>
            <a:fld id="{74115FA7-C69C-4BC0-9E37-C9E49F6F9C95}" type="slidenum">
              <a:rPr lang="ru-RU" smtClean="0"/>
              <a:pPr/>
              <a:t>24</a:t>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E1E700EE-E486-41B4-A6FF-D71DE963CB66}" type="slidenum">
              <a:rPr lang="ru-RU" smtClean="0"/>
              <a:pPr/>
              <a:t>53</a:t>
            </a:fld>
            <a:endParaRPr lang="ru-RU" smtClean="0"/>
          </a:p>
        </p:txBody>
      </p:sp>
      <p:sp>
        <p:nvSpPr>
          <p:cNvPr id="7680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0632" tIns="45316" rIns="90632" bIns="45316" anchor="b"/>
          <a:lstStyle/>
          <a:p>
            <a:pPr algn="r" defTabSz="904875"/>
            <a:fld id="{CF35FBBE-18FA-4B1C-A3E2-67669C35484E}" type="slidenum">
              <a:rPr lang="ru-RU" sz="1200"/>
              <a:pPr algn="r" defTabSz="904875"/>
              <a:t>53</a:t>
            </a:fld>
            <a:endParaRPr lang="ru-RU" sz="1200"/>
          </a:p>
        </p:txBody>
      </p:sp>
      <p:sp>
        <p:nvSpPr>
          <p:cNvPr id="76804" name="Rectangle 2"/>
          <p:cNvSpPr>
            <a:spLocks noGrp="1" noRot="1" noChangeAspect="1" noChangeArrowheads="1" noTextEdit="1"/>
          </p:cNvSpPr>
          <p:nvPr>
            <p:ph type="sldImg"/>
          </p:nvPr>
        </p:nvSpPr>
        <p:spPr>
          <a:ln/>
        </p:spPr>
      </p:sp>
      <p:sp>
        <p:nvSpPr>
          <p:cNvPr id="76805" name="Rectangle 3"/>
          <p:cNvSpPr>
            <a:spLocks noGrp="1" noChangeArrowheads="1"/>
          </p:cNvSpPr>
          <p:nvPr>
            <p:ph type="body" idx="1"/>
          </p:nvPr>
        </p:nvSpPr>
        <p:spPr>
          <a:xfrm>
            <a:off x="684213" y="4343400"/>
            <a:ext cx="5489575" cy="4114800"/>
          </a:xfrm>
          <a:noFill/>
          <a:ln/>
        </p:spPr>
        <p:txBody>
          <a:bodyPr lIns="90632" tIns="45316" rIns="90632" bIns="45316"/>
          <a:lstStyle/>
          <a:p>
            <a:pPr eaLnBrk="1" hangingPunct="1"/>
            <a:r>
              <a:rPr lang="en-US" smtClean="0"/>
              <a:t>To analyze the process of the programmed cell death on the mitochondria level we included such module in the integrated model.</a:t>
            </a:r>
          </a:p>
          <a:p>
            <a:pPr eaLnBrk="1" hangingPunct="1"/>
            <a:endParaRPr lang="en-US" smtClean="0"/>
          </a:p>
          <a:p>
            <a:pPr eaLnBrk="1" hangingPunct="1"/>
            <a:r>
              <a:rPr lang="en-GB" smtClean="0"/>
              <a:t>The reactions of this module include </a:t>
            </a:r>
            <a:r>
              <a:rPr lang="en-US" smtClean="0"/>
              <a:t>activation and translocation to the mitochondria of Bid, Bad and Bax, activation and oligomerization of Bak, suppression of Bcl-2 by p53 via transactivation of PUMA…</a:t>
            </a:r>
            <a:endParaRPr lang="ru-RU"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Образ слайда 1"/>
          <p:cNvSpPr>
            <a:spLocks noGrp="1" noRot="1" noChangeAspect="1" noTextEdit="1"/>
          </p:cNvSpPr>
          <p:nvPr>
            <p:ph type="sldImg"/>
          </p:nvPr>
        </p:nvSpPr>
        <p:spPr>
          <a:ln/>
        </p:spPr>
      </p:sp>
      <p:sp>
        <p:nvSpPr>
          <p:cNvPr id="77827" name="Заметки 2"/>
          <p:cNvSpPr>
            <a:spLocks noGrp="1"/>
          </p:cNvSpPr>
          <p:nvPr>
            <p:ph type="body" idx="1"/>
          </p:nvPr>
        </p:nvSpPr>
        <p:spPr>
          <a:noFill/>
          <a:ln/>
        </p:spPr>
        <p:txBody>
          <a:bodyPr/>
          <a:lstStyle/>
          <a:p>
            <a:endParaRPr lang="en-US" smtClean="0"/>
          </a:p>
        </p:txBody>
      </p:sp>
      <p:sp>
        <p:nvSpPr>
          <p:cNvPr id="77828" name="Номер слайда 3"/>
          <p:cNvSpPr>
            <a:spLocks noGrp="1"/>
          </p:cNvSpPr>
          <p:nvPr>
            <p:ph type="sldNum" sz="quarter" idx="5"/>
          </p:nvPr>
        </p:nvSpPr>
        <p:spPr>
          <a:noFill/>
        </p:spPr>
        <p:txBody>
          <a:bodyPr/>
          <a:lstStyle/>
          <a:p>
            <a:fld id="{1503AB7F-C1E3-482B-A2E9-4044C52DA472}" type="slidenum">
              <a:rPr lang="ru-RU" smtClean="0"/>
              <a:pPr/>
              <a:t>54</a:t>
            </a:fld>
            <a:endParaRPr lang="ru-RU"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Образ слайда 1"/>
          <p:cNvSpPr>
            <a:spLocks noGrp="1" noRot="1" noChangeAspect="1" noTextEdit="1"/>
          </p:cNvSpPr>
          <p:nvPr>
            <p:ph type="sldImg"/>
          </p:nvPr>
        </p:nvSpPr>
        <p:spPr>
          <a:ln/>
        </p:spPr>
      </p:sp>
      <p:sp>
        <p:nvSpPr>
          <p:cNvPr id="78851" name="Заметки 2"/>
          <p:cNvSpPr>
            <a:spLocks noGrp="1"/>
          </p:cNvSpPr>
          <p:nvPr>
            <p:ph type="body" idx="1"/>
          </p:nvPr>
        </p:nvSpPr>
        <p:spPr>
          <a:noFill/>
          <a:ln/>
        </p:spPr>
        <p:txBody>
          <a:bodyPr/>
          <a:lstStyle/>
          <a:p>
            <a:r>
              <a:rPr lang="en-US" smtClean="0"/>
              <a:t>agent based model of arterial pressure regulation</a:t>
            </a:r>
          </a:p>
        </p:txBody>
      </p:sp>
      <p:sp>
        <p:nvSpPr>
          <p:cNvPr id="78852" name="Номер слайда 3"/>
          <p:cNvSpPr>
            <a:spLocks noGrp="1"/>
          </p:cNvSpPr>
          <p:nvPr>
            <p:ph type="sldNum" sz="quarter" idx="5"/>
          </p:nvPr>
        </p:nvSpPr>
        <p:spPr>
          <a:noFill/>
        </p:spPr>
        <p:txBody>
          <a:bodyPr/>
          <a:lstStyle/>
          <a:p>
            <a:fld id="{B061EEB1-7B58-4747-9095-270E3F0F8DB6}" type="slidenum">
              <a:rPr lang="en-US" smtClean="0"/>
              <a:pPr/>
              <a:t>57</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74115FA7-C69C-4BC0-9E37-C9E49F6F9C95}" type="slidenum">
              <a:rPr lang="ru-RU" smtClean="0"/>
              <a:pPr/>
              <a:t>66</a:t>
            </a:fld>
            <a:endParaRPr lang="ru-R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74115FA7-C69C-4BC0-9E37-C9E49F6F9C95}" type="slidenum">
              <a:rPr lang="ru-RU" smtClean="0"/>
              <a:pPr/>
              <a:t>67</a:t>
            </a:fld>
            <a:endParaRPr lang="ru-R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C7DC498-0C8C-4BA0-85F7-5956580830AB}" type="slidenum">
              <a:rPr lang="ru-RU" smtClean="0"/>
              <a:pPr/>
              <a:t>104</a:t>
            </a:fld>
            <a:endParaRPr lang="ru-RU" smtClean="0"/>
          </a:p>
        </p:txBody>
      </p:sp>
      <p:sp>
        <p:nvSpPr>
          <p:cNvPr id="6246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0635" tIns="45318" rIns="90635" bIns="45318" anchor="b"/>
          <a:lstStyle/>
          <a:p>
            <a:pPr algn="r" defTabSz="906463"/>
            <a:fld id="{FB67E59C-A679-4711-8296-0EA7319F1ABA}" type="slidenum">
              <a:rPr lang="ru-RU" sz="1200"/>
              <a:pPr algn="r" defTabSz="906463"/>
              <a:t>104</a:t>
            </a:fld>
            <a:endParaRPr lang="ru-RU" sz="1200"/>
          </a:p>
        </p:txBody>
      </p:sp>
      <p:sp>
        <p:nvSpPr>
          <p:cNvPr id="62468" name="Rectangle 2"/>
          <p:cNvSpPr>
            <a:spLocks noGrp="1" noRot="1" noChangeAspect="1" noChangeArrowheads="1" noTextEdit="1"/>
          </p:cNvSpPr>
          <p:nvPr>
            <p:ph type="sldImg"/>
          </p:nvPr>
        </p:nvSpPr>
        <p:spPr>
          <a:ln/>
        </p:spPr>
      </p:sp>
      <p:sp>
        <p:nvSpPr>
          <p:cNvPr id="62469" name="Rectangle 3"/>
          <p:cNvSpPr>
            <a:spLocks noGrp="1" noChangeArrowheads="1"/>
          </p:cNvSpPr>
          <p:nvPr>
            <p:ph type="body" idx="1"/>
          </p:nvPr>
        </p:nvSpPr>
        <p:spPr>
          <a:xfrm>
            <a:off x="684213" y="4343400"/>
            <a:ext cx="5489575" cy="4114800"/>
          </a:xfrm>
          <a:noFill/>
          <a:ln/>
        </p:spPr>
        <p:txBody>
          <a:bodyPr lIns="90635" tIns="45318" rIns="90635" bIns="45318"/>
          <a:lstStyle/>
          <a:p>
            <a:pPr eaLnBrk="1" hangingPunct="1"/>
            <a:endParaRPr 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smtClean="0"/>
              <a:t>on-line simulation</a:t>
            </a:r>
            <a:endParaRPr lang="ru-RU" dirty="0"/>
          </a:p>
        </p:txBody>
      </p:sp>
      <p:sp>
        <p:nvSpPr>
          <p:cNvPr id="4" name="Номер слайда 3"/>
          <p:cNvSpPr>
            <a:spLocks noGrp="1"/>
          </p:cNvSpPr>
          <p:nvPr>
            <p:ph type="sldNum" sz="quarter" idx="10"/>
          </p:nvPr>
        </p:nvSpPr>
        <p:spPr/>
        <p:txBody>
          <a:bodyPr/>
          <a:lstStyle/>
          <a:p>
            <a:fld id="{74115FA7-C69C-4BC0-9E37-C9E49F6F9C95}" type="slidenum">
              <a:rPr lang="ru-RU" smtClean="0"/>
              <a:pPr/>
              <a:t>25</a:t>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smtClean="0"/>
              <a:t>different layout algorithms</a:t>
            </a:r>
            <a:endParaRPr lang="ru-RU" dirty="0"/>
          </a:p>
        </p:txBody>
      </p:sp>
      <p:sp>
        <p:nvSpPr>
          <p:cNvPr id="4" name="Номер слайда 3"/>
          <p:cNvSpPr>
            <a:spLocks noGrp="1"/>
          </p:cNvSpPr>
          <p:nvPr>
            <p:ph type="sldNum" sz="quarter" idx="10"/>
          </p:nvPr>
        </p:nvSpPr>
        <p:spPr/>
        <p:txBody>
          <a:bodyPr/>
          <a:lstStyle/>
          <a:p>
            <a:fld id="{74115FA7-C69C-4BC0-9E37-C9E49F6F9C95}" type="slidenum">
              <a:rPr lang="ru-RU" smtClean="0"/>
              <a:pPr/>
              <a:t>26</a:t>
            </a:fld>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smtClean="0"/>
              <a:t>Panther DB</a:t>
            </a:r>
          </a:p>
          <a:p>
            <a:pPr>
              <a:buFontTx/>
              <a:buChar char="-"/>
            </a:pPr>
            <a:r>
              <a:rPr lang="en-US" dirty="0" smtClean="0"/>
              <a:t> full text search</a:t>
            </a:r>
          </a:p>
          <a:p>
            <a:pPr>
              <a:buFontTx/>
              <a:buChar char="-"/>
            </a:pPr>
            <a:r>
              <a:rPr lang="en-US" dirty="0" smtClean="0"/>
              <a:t> SBGN</a:t>
            </a:r>
            <a:endParaRPr lang="ru-RU" dirty="0"/>
          </a:p>
        </p:txBody>
      </p:sp>
      <p:sp>
        <p:nvSpPr>
          <p:cNvPr id="4" name="Номер слайда 3"/>
          <p:cNvSpPr>
            <a:spLocks noGrp="1"/>
          </p:cNvSpPr>
          <p:nvPr>
            <p:ph type="sldNum" sz="quarter" idx="10"/>
          </p:nvPr>
        </p:nvSpPr>
        <p:spPr/>
        <p:txBody>
          <a:bodyPr/>
          <a:lstStyle/>
          <a:p>
            <a:fld id="{74115FA7-C69C-4BC0-9E37-C9E49F6F9C95}" type="slidenum">
              <a:rPr lang="ru-RU" smtClean="0"/>
              <a:pPr/>
              <a:t>27</a:t>
            </a:fld>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smtClean="0"/>
              <a:t>SBGN-ER in Graphic Notation Editor</a:t>
            </a:r>
            <a:endParaRPr lang="ru-RU" dirty="0"/>
          </a:p>
        </p:txBody>
      </p:sp>
      <p:sp>
        <p:nvSpPr>
          <p:cNvPr id="4" name="Номер слайда 3"/>
          <p:cNvSpPr>
            <a:spLocks noGrp="1"/>
          </p:cNvSpPr>
          <p:nvPr>
            <p:ph type="sldNum" sz="quarter" idx="10"/>
          </p:nvPr>
        </p:nvSpPr>
        <p:spPr/>
        <p:txBody>
          <a:bodyPr/>
          <a:lstStyle/>
          <a:p>
            <a:fld id="{74115FA7-C69C-4BC0-9E37-C9E49F6F9C95}" type="slidenum">
              <a:rPr lang="ru-RU" smtClean="0"/>
              <a:pPr/>
              <a:t>30</a:t>
            </a:fld>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en-US" dirty="0" err="1" smtClean="0"/>
              <a:t>Reactome</a:t>
            </a:r>
            <a:r>
              <a:rPr lang="en-US" dirty="0" smtClean="0"/>
              <a:t> example</a:t>
            </a:r>
            <a:endParaRPr lang="ru-RU" dirty="0"/>
          </a:p>
        </p:txBody>
      </p:sp>
      <p:sp>
        <p:nvSpPr>
          <p:cNvPr id="4" name="Номер слайда 3"/>
          <p:cNvSpPr>
            <a:spLocks noGrp="1"/>
          </p:cNvSpPr>
          <p:nvPr>
            <p:ph type="sldNum" sz="quarter" idx="10"/>
          </p:nvPr>
        </p:nvSpPr>
        <p:spPr/>
        <p:txBody>
          <a:bodyPr/>
          <a:lstStyle/>
          <a:p>
            <a:fld id="{74115FA7-C69C-4BC0-9E37-C9E49F6F9C95}" type="slidenum">
              <a:rPr lang="ru-RU" smtClean="0"/>
              <a:pPr/>
              <a:t>31</a:t>
            </a:fld>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ECF6A6-9476-423E-9D87-1B76DA498045}" type="slidenum">
              <a:rPr lang="ru-RU"/>
              <a:pPr/>
              <a:t>34</a:t>
            </a:fld>
            <a:endParaRPr lang="ru-RU"/>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r>
              <a:rPr lang="en-US" dirty="0"/>
              <a:t>the diagram is generated automatically using only information from TRANSPATH database</a:t>
            </a:r>
            <a:br>
              <a:rPr lang="en-US" dirty="0"/>
            </a:br>
            <a:r>
              <a:rPr lang="en-US" dirty="0"/>
              <a:t>then hierarchical layout was applied</a:t>
            </a:r>
            <a:endParaRPr lang="ru-R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ru-RU"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40B5466-5444-4EB7-8368-6C5FB538DDFD}" type="slidenum">
              <a:rPr lang="ru-RU" smtClean="0"/>
              <a:pPr/>
              <a:t>52</a:t>
            </a:fld>
            <a:endParaRPr lang="ru-RU" smtClean="0"/>
          </a:p>
        </p:txBody>
      </p:sp>
      <p:sp>
        <p:nvSpPr>
          <p:cNvPr id="7577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0632" tIns="45316" rIns="90632" bIns="45316" anchor="b"/>
          <a:lstStyle/>
          <a:p>
            <a:pPr algn="r" defTabSz="904875"/>
            <a:fld id="{A28EA924-451E-4C6D-84EB-9845FD8A0EEA}" type="slidenum">
              <a:rPr lang="ru-RU" sz="1200"/>
              <a:pPr algn="r" defTabSz="904875"/>
              <a:t>52</a:t>
            </a:fld>
            <a:endParaRPr lang="ru-RU" sz="1200"/>
          </a:p>
        </p:txBody>
      </p:sp>
      <p:sp>
        <p:nvSpPr>
          <p:cNvPr id="75780" name="Rectangle 2"/>
          <p:cNvSpPr>
            <a:spLocks noGrp="1" noRot="1" noChangeAspect="1" noChangeArrowheads="1" noTextEdit="1"/>
          </p:cNvSpPr>
          <p:nvPr>
            <p:ph type="sldImg"/>
          </p:nvPr>
        </p:nvSpPr>
        <p:spPr>
          <a:ln/>
        </p:spPr>
      </p:sp>
      <p:sp>
        <p:nvSpPr>
          <p:cNvPr id="75781" name="Rectangle 3"/>
          <p:cNvSpPr>
            <a:spLocks noGrp="1" noChangeArrowheads="1"/>
          </p:cNvSpPr>
          <p:nvPr>
            <p:ph type="body" idx="1"/>
          </p:nvPr>
        </p:nvSpPr>
        <p:spPr>
          <a:xfrm>
            <a:off x="684213" y="4343400"/>
            <a:ext cx="5489575" cy="4114800"/>
          </a:xfrm>
          <a:noFill/>
          <a:ln/>
        </p:spPr>
        <p:txBody>
          <a:bodyPr lIns="90632" tIns="45316" rIns="90632" bIns="45316"/>
          <a:lstStyle/>
          <a:p>
            <a:pPr eaLnBrk="1" hangingPunct="1"/>
            <a:r>
              <a:rPr lang="en-US" smtClean="0"/>
              <a:t>… and the EGF module which is the biggest module of the integrated model. This module includes two major pathways these are ERK and Akt activation via double phosphorylation.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E40669-808E-4E0A-A695-FFE27037AF43}" type="datetimeFigureOut">
              <a:rPr lang="ru-RU" smtClean="0"/>
              <a:pPr/>
              <a:t>07.09.2011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551B103-4662-40C4-B655-77D7C7B2AEC1}"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E40669-808E-4E0A-A695-FFE27037AF43}" type="datetimeFigureOut">
              <a:rPr lang="ru-RU" smtClean="0"/>
              <a:pPr/>
              <a:t>07.09.2011</a:t>
            </a:fld>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1B103-4662-40C4-B655-77D7C7B2AEC1}"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Microsoft_Office_Excel_97-2003_Worksheet2.xls"/></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PROJECTS\ISB\презентация BioUML\ISB.png"/>
          <p:cNvPicPr>
            <a:picLocks noChangeAspect="1" noChangeArrowheads="1"/>
          </p:cNvPicPr>
          <p:nvPr/>
        </p:nvPicPr>
        <p:blipFill>
          <a:blip r:embed="rId2" cstate="print"/>
          <a:srcRect/>
          <a:stretch>
            <a:fillRect/>
          </a:stretch>
        </p:blipFill>
        <p:spPr bwMode="auto">
          <a:xfrm>
            <a:off x="285720" y="142853"/>
            <a:ext cx="2286016" cy="1028248"/>
          </a:xfrm>
          <a:prstGeom prst="rect">
            <a:avLst/>
          </a:prstGeom>
          <a:noFill/>
          <a:effectLst>
            <a:outerShdw dist="12700" dir="5400000" algn="t" rotWithShape="0">
              <a:prstClr val="black">
                <a:alpha val="9000"/>
              </a:prstClr>
            </a:outerShdw>
          </a:effectLst>
        </p:spPr>
      </p:pic>
      <p:sp>
        <p:nvSpPr>
          <p:cNvPr id="8" name="Прямоугольник 7"/>
          <p:cNvSpPr/>
          <p:nvPr/>
        </p:nvSpPr>
        <p:spPr>
          <a:xfrm>
            <a:off x="428596" y="1485489"/>
            <a:ext cx="8215370" cy="2800767"/>
          </a:xfrm>
          <a:prstGeom prst="rect">
            <a:avLst/>
          </a:prstGeom>
        </p:spPr>
        <p:txBody>
          <a:bodyPr wrap="square">
            <a:spAutoFit/>
          </a:bodyPr>
          <a:lstStyle/>
          <a:p>
            <a:pPr algn="ctr"/>
            <a:r>
              <a:rPr lang="en-US" sz="4400" dirty="0" err="1" smtClean="0">
                <a:solidFill>
                  <a:srgbClr val="2B8915"/>
                </a:solidFill>
              </a:rPr>
              <a:t>BioUML</a:t>
            </a:r>
            <a:r>
              <a:rPr lang="en-US" sz="4400" dirty="0" smtClean="0">
                <a:solidFill>
                  <a:srgbClr val="2B8915"/>
                </a:solidFill>
              </a:rPr>
              <a:t> – open source </a:t>
            </a:r>
            <a:endParaRPr lang="ru-RU" sz="4400" dirty="0" smtClean="0">
              <a:solidFill>
                <a:srgbClr val="2B8915"/>
              </a:solidFill>
            </a:endParaRPr>
          </a:p>
          <a:p>
            <a:pPr algn="ctr"/>
            <a:r>
              <a:rPr lang="en-US" sz="4400" dirty="0" smtClean="0">
                <a:solidFill>
                  <a:srgbClr val="2B8915"/>
                </a:solidFill>
              </a:rPr>
              <a:t>integrated platform for collaborative and reproducible research in systems biology</a:t>
            </a:r>
            <a:endParaRPr lang="en-US" sz="4400" dirty="0">
              <a:solidFill>
                <a:srgbClr val="2B8915"/>
              </a:solidFill>
            </a:endParaRPr>
          </a:p>
        </p:txBody>
      </p:sp>
      <p:sp>
        <p:nvSpPr>
          <p:cNvPr id="9" name="Text Box 9"/>
          <p:cNvSpPr txBox="1">
            <a:spLocks noChangeArrowheads="1"/>
          </p:cNvSpPr>
          <p:nvPr/>
        </p:nvSpPr>
        <p:spPr bwMode="auto">
          <a:xfrm>
            <a:off x="3428992" y="6182045"/>
            <a:ext cx="2717383" cy="461665"/>
          </a:xfrm>
          <a:prstGeom prst="rect">
            <a:avLst/>
          </a:prstGeom>
          <a:noFill/>
          <a:ln w="9525">
            <a:noFill/>
            <a:miter lim="800000"/>
            <a:headEnd/>
            <a:tailEnd/>
          </a:ln>
          <a:effectLst/>
        </p:spPr>
        <p:txBody>
          <a:bodyPr wrap="square">
            <a:spAutoFit/>
          </a:bodyPr>
          <a:lstStyle/>
          <a:p>
            <a:pPr algn="ctr"/>
            <a:r>
              <a:rPr lang="en-US" sz="2400" dirty="0">
                <a:solidFill>
                  <a:schemeClr val="tx2">
                    <a:lumMod val="75000"/>
                  </a:schemeClr>
                </a:solidFill>
              </a:rPr>
              <a:t>   </a:t>
            </a:r>
            <a:r>
              <a:rPr lang="en-US" sz="2400" b="1" dirty="0" smtClean="0">
                <a:solidFill>
                  <a:schemeClr val="tx2">
                    <a:lumMod val="75000"/>
                  </a:schemeClr>
                </a:solidFill>
              </a:rPr>
              <a:t>www.biouml.org</a:t>
            </a:r>
          </a:p>
        </p:txBody>
      </p:sp>
      <p:sp>
        <p:nvSpPr>
          <p:cNvPr id="13" name="Text Box 5"/>
          <p:cNvSpPr txBox="1">
            <a:spLocks noChangeArrowheads="1"/>
          </p:cNvSpPr>
          <p:nvPr/>
        </p:nvSpPr>
        <p:spPr bwMode="auto">
          <a:xfrm>
            <a:off x="1580668" y="4657563"/>
            <a:ext cx="6513706" cy="830997"/>
          </a:xfrm>
          <a:prstGeom prst="rect">
            <a:avLst/>
          </a:prstGeom>
          <a:noFill/>
          <a:ln w="9525">
            <a:noFill/>
            <a:miter lim="800000"/>
            <a:headEnd/>
            <a:tailEnd/>
          </a:ln>
          <a:effectLst/>
        </p:spPr>
        <p:txBody>
          <a:bodyPr wrap="none">
            <a:spAutoFit/>
          </a:bodyPr>
          <a:lstStyle/>
          <a:p>
            <a:pPr algn="ctr"/>
            <a:r>
              <a:rPr lang="en-US" sz="2400" dirty="0" smtClean="0"/>
              <a:t>Alexander </a:t>
            </a:r>
            <a:r>
              <a:rPr lang="en-US" sz="2400" dirty="0" err="1" smtClean="0"/>
              <a:t>Kel</a:t>
            </a:r>
            <a:r>
              <a:rPr lang="en-US" sz="2400" dirty="0" smtClean="0"/>
              <a:t>, </a:t>
            </a:r>
            <a:r>
              <a:rPr lang="en-US" sz="2400" dirty="0" err="1" smtClean="0"/>
              <a:t>geneXplain</a:t>
            </a:r>
            <a:r>
              <a:rPr lang="en-US" sz="2400" dirty="0" smtClean="0"/>
              <a:t> GmbH</a:t>
            </a:r>
          </a:p>
          <a:p>
            <a:pPr algn="ctr"/>
            <a:r>
              <a:rPr lang="en-US" sz="2400" dirty="0" err="1" smtClean="0"/>
              <a:t>Fedor</a:t>
            </a:r>
            <a:r>
              <a:rPr lang="en-US" sz="2400" dirty="0" smtClean="0"/>
              <a:t> </a:t>
            </a:r>
            <a:r>
              <a:rPr lang="ru-RU" sz="2400" dirty="0" smtClean="0"/>
              <a:t>A. </a:t>
            </a:r>
            <a:r>
              <a:rPr lang="en-US" sz="2400" dirty="0" err="1" smtClean="0"/>
              <a:t>Kolpakov</a:t>
            </a:r>
            <a:r>
              <a:rPr lang="en-US" sz="2400" dirty="0" smtClean="0"/>
              <a:t>, Institute of Systems Biology Ltd.</a:t>
            </a:r>
            <a:endParaRPr lang="ru-RU" sz="2400" dirty="0"/>
          </a:p>
        </p:txBody>
      </p:sp>
      <p:pic>
        <p:nvPicPr>
          <p:cNvPr id="12" name="Picture 4" descr="D:\PROJECTS\ISB\презентация BioUML\запчасти для слайдов\logo2.png"/>
          <p:cNvPicPr>
            <a:picLocks noChangeAspect="1" noChangeArrowheads="1"/>
          </p:cNvPicPr>
          <p:nvPr/>
        </p:nvPicPr>
        <p:blipFill>
          <a:blip r:embed="rId3" cstate="print"/>
          <a:srcRect/>
          <a:stretch>
            <a:fillRect/>
          </a:stretch>
        </p:blipFill>
        <p:spPr bwMode="auto">
          <a:xfrm>
            <a:off x="6072198" y="428604"/>
            <a:ext cx="2886041" cy="430446"/>
          </a:xfrm>
          <a:prstGeom prst="rect">
            <a:avLst/>
          </a:prstGeom>
          <a:noFill/>
          <a:effectLst>
            <a:outerShdw dist="12700" dir="5400000" algn="t" rotWithShape="0">
              <a:prstClr val="black">
                <a:alpha val="17000"/>
              </a:prst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143000" y="0"/>
            <a:ext cx="7391400" cy="954107"/>
          </a:xfrm>
          <a:prstGeom prst="rect">
            <a:avLst/>
          </a:prstGeom>
          <a:noFill/>
          <a:ln w="9525">
            <a:noFill/>
            <a:miter lim="800000"/>
            <a:headEnd/>
            <a:tailEnd/>
          </a:ln>
          <a:effectLst/>
        </p:spPr>
        <p:txBody>
          <a:bodyPr wrap="square">
            <a:spAutoFit/>
          </a:bodyPr>
          <a:lstStyle/>
          <a:p>
            <a:pPr algn="ctr"/>
            <a:r>
              <a:rPr lang="de-DE" sz="2800" b="1" dirty="0" err="1">
                <a:solidFill>
                  <a:srgbClr val="2C28DF"/>
                </a:solidFill>
              </a:rPr>
              <a:t>Lets</a:t>
            </a:r>
            <a:r>
              <a:rPr lang="de-DE" sz="2800" b="1" dirty="0">
                <a:solidFill>
                  <a:srgbClr val="2C28DF"/>
                </a:solidFill>
              </a:rPr>
              <a:t> do </a:t>
            </a:r>
            <a:r>
              <a:rPr lang="de-DE" sz="2800" b="1" dirty="0" err="1">
                <a:solidFill>
                  <a:srgbClr val="2C28DF"/>
                </a:solidFill>
              </a:rPr>
              <a:t>mapping</a:t>
            </a:r>
            <a:r>
              <a:rPr lang="de-DE" sz="2800" b="1" dirty="0">
                <a:solidFill>
                  <a:srgbClr val="2C28DF"/>
                </a:solidFill>
              </a:rPr>
              <a:t> </a:t>
            </a:r>
            <a:r>
              <a:rPr lang="de-DE" sz="2800" b="1" dirty="0" err="1">
                <a:solidFill>
                  <a:srgbClr val="2C28DF"/>
                </a:solidFill>
              </a:rPr>
              <a:t>the</a:t>
            </a:r>
            <a:r>
              <a:rPr lang="de-DE" sz="2800" b="1" dirty="0">
                <a:solidFill>
                  <a:srgbClr val="2C28DF"/>
                </a:solidFill>
              </a:rPr>
              <a:t> </a:t>
            </a:r>
            <a:r>
              <a:rPr lang="de-DE" sz="2800" b="1" dirty="0" err="1">
                <a:solidFill>
                  <a:srgbClr val="2C28DF"/>
                </a:solidFill>
              </a:rPr>
              <a:t>differentially</a:t>
            </a:r>
            <a:r>
              <a:rPr lang="de-DE" sz="2800" b="1" dirty="0">
                <a:solidFill>
                  <a:srgbClr val="2C28DF"/>
                </a:solidFill>
              </a:rPr>
              <a:t> </a:t>
            </a:r>
            <a:r>
              <a:rPr lang="de-DE" sz="2800" b="1" dirty="0" err="1">
                <a:solidFill>
                  <a:srgbClr val="2C28DF"/>
                </a:solidFill>
              </a:rPr>
              <a:t>expressed</a:t>
            </a:r>
            <a:r>
              <a:rPr lang="de-DE" sz="2800" b="1" dirty="0">
                <a:solidFill>
                  <a:srgbClr val="2C28DF"/>
                </a:solidFill>
              </a:rPr>
              <a:t> genes on </a:t>
            </a:r>
            <a:r>
              <a:rPr lang="de-DE" sz="2800" b="1" dirty="0" err="1">
                <a:solidFill>
                  <a:srgbClr val="2C28DF"/>
                </a:solidFill>
              </a:rPr>
              <a:t>canonical</a:t>
            </a:r>
            <a:r>
              <a:rPr lang="de-DE" sz="2800" b="1" dirty="0">
                <a:solidFill>
                  <a:srgbClr val="2C28DF"/>
                </a:solidFill>
              </a:rPr>
              <a:t> </a:t>
            </a:r>
            <a:r>
              <a:rPr lang="de-DE" sz="2800" b="1" dirty="0" err="1">
                <a:solidFill>
                  <a:srgbClr val="2C28DF"/>
                </a:solidFill>
              </a:rPr>
              <a:t>pathways</a:t>
            </a:r>
            <a:r>
              <a:rPr lang="de-DE" sz="2800" b="1" dirty="0">
                <a:solidFill>
                  <a:srgbClr val="2C28DF"/>
                </a:solidFill>
              </a:rPr>
              <a:t>.</a:t>
            </a:r>
          </a:p>
        </p:txBody>
      </p:sp>
      <p:grpSp>
        <p:nvGrpSpPr>
          <p:cNvPr id="2" name="Group 3"/>
          <p:cNvGrpSpPr>
            <a:grpSpLocks/>
          </p:cNvGrpSpPr>
          <p:nvPr/>
        </p:nvGrpSpPr>
        <p:grpSpPr bwMode="auto">
          <a:xfrm>
            <a:off x="457200" y="1219200"/>
            <a:ext cx="8077200" cy="4710113"/>
            <a:chOff x="288" y="768"/>
            <a:chExt cx="5088" cy="2967"/>
          </a:xfrm>
        </p:grpSpPr>
        <p:graphicFrame>
          <p:nvGraphicFramePr>
            <p:cNvPr id="36868" name="Object 4"/>
            <p:cNvGraphicFramePr>
              <a:graphicFrameLocks noChangeAspect="1"/>
            </p:cNvGraphicFramePr>
            <p:nvPr/>
          </p:nvGraphicFramePr>
          <p:xfrm>
            <a:off x="288" y="768"/>
            <a:ext cx="5088" cy="2583"/>
          </p:xfrm>
          <a:graphic>
            <a:graphicData uri="http://schemas.openxmlformats.org/presentationml/2006/ole">
              <p:oleObj spid="_x0000_s80899" name="Arbeitsblatt" r:id="rId3" imgW="5594400" imgH="2846880" progId="Excel.Sheet.8">
                <p:embed/>
              </p:oleObj>
            </a:graphicData>
          </a:graphic>
        </p:graphicFrame>
        <p:sp>
          <p:nvSpPr>
            <p:cNvPr id="36870" name="Line 6"/>
            <p:cNvSpPr>
              <a:spLocks noChangeShapeType="1"/>
            </p:cNvSpPr>
            <p:nvPr/>
          </p:nvSpPr>
          <p:spPr bwMode="auto">
            <a:xfrm flipV="1">
              <a:off x="4656" y="3216"/>
              <a:ext cx="384" cy="384"/>
            </a:xfrm>
            <a:prstGeom prst="line">
              <a:avLst/>
            </a:prstGeom>
            <a:noFill/>
            <a:ln w="9525">
              <a:solidFill>
                <a:schemeClr val="tx1"/>
              </a:solidFill>
              <a:round/>
              <a:headEnd/>
              <a:tailEnd type="triangle" w="med" len="med"/>
            </a:ln>
            <a:effectLst/>
          </p:spPr>
          <p:txBody>
            <a:bodyPr/>
            <a:lstStyle/>
            <a:p>
              <a:endParaRPr lang="de-DE"/>
            </a:p>
          </p:txBody>
        </p:sp>
        <p:sp>
          <p:nvSpPr>
            <p:cNvPr id="36871" name="Text Box 7"/>
            <p:cNvSpPr txBox="1">
              <a:spLocks noChangeArrowheads="1"/>
            </p:cNvSpPr>
            <p:nvPr/>
          </p:nvSpPr>
          <p:spPr bwMode="auto">
            <a:xfrm>
              <a:off x="3696" y="3504"/>
              <a:ext cx="976" cy="231"/>
            </a:xfrm>
            <a:prstGeom prst="rect">
              <a:avLst/>
            </a:prstGeom>
            <a:noFill/>
            <a:ln w="9525">
              <a:noFill/>
              <a:miter lim="800000"/>
              <a:headEnd/>
              <a:tailEnd/>
            </a:ln>
            <a:effectLst/>
          </p:spPr>
          <p:txBody>
            <a:bodyPr wrap="none">
              <a:spAutoFit/>
            </a:bodyPr>
            <a:lstStyle/>
            <a:p>
              <a:pPr algn="l"/>
              <a:r>
                <a:rPr lang="de-DE" sz="1800"/>
                <a:t>Not significant</a:t>
              </a:r>
            </a:p>
          </p:txBody>
        </p:sp>
      </p:grpSp>
      <p:sp>
        <p:nvSpPr>
          <p:cNvPr id="36872" name="Rectangle 8"/>
          <p:cNvSpPr>
            <a:spLocks noChangeArrowheads="1"/>
          </p:cNvSpPr>
          <p:nvPr/>
        </p:nvSpPr>
        <p:spPr bwMode="auto">
          <a:xfrm>
            <a:off x="152400" y="2590800"/>
            <a:ext cx="8763000" cy="3962400"/>
          </a:xfrm>
          <a:prstGeom prst="rect">
            <a:avLst/>
          </a:prstGeom>
          <a:solidFill>
            <a:schemeClr val="bg1"/>
          </a:solidFill>
          <a:ln w="9525">
            <a:noFill/>
            <a:miter lim="800000"/>
            <a:headEnd/>
            <a:tailEnd/>
          </a:ln>
          <a:effectLst/>
        </p:spPr>
        <p:txBody>
          <a:bodyPr wrap="none" anchor="ctr"/>
          <a:lstStyle/>
          <a:p>
            <a:endParaRPr lang="de-DE"/>
          </a:p>
        </p:txBody>
      </p:sp>
      <p:grpSp>
        <p:nvGrpSpPr>
          <p:cNvPr id="3" name="Group 9"/>
          <p:cNvGrpSpPr>
            <a:grpSpLocks/>
          </p:cNvGrpSpPr>
          <p:nvPr/>
        </p:nvGrpSpPr>
        <p:grpSpPr bwMode="auto">
          <a:xfrm>
            <a:off x="25400" y="1219200"/>
            <a:ext cx="9082088" cy="5222876"/>
            <a:chOff x="16" y="768"/>
            <a:chExt cx="5721" cy="3290"/>
          </a:xfrm>
        </p:grpSpPr>
        <p:graphicFrame>
          <p:nvGraphicFramePr>
            <p:cNvPr id="36874" name="Object 10"/>
            <p:cNvGraphicFramePr>
              <a:graphicFrameLocks noChangeAspect="1"/>
            </p:cNvGraphicFramePr>
            <p:nvPr/>
          </p:nvGraphicFramePr>
          <p:xfrm>
            <a:off x="288" y="768"/>
            <a:ext cx="5088" cy="2583"/>
          </p:xfrm>
          <a:graphic>
            <a:graphicData uri="http://schemas.openxmlformats.org/presentationml/2006/ole">
              <p:oleObj spid="_x0000_s80898" name="Arbeitsblatt" r:id="rId4" imgW="5594400" imgH="2846880" progId="Excel.Sheet.8">
                <p:embed/>
              </p:oleObj>
            </a:graphicData>
          </a:graphic>
        </p:graphicFrame>
        <p:sp>
          <p:nvSpPr>
            <p:cNvPr id="36875" name="Text Box 11"/>
            <p:cNvSpPr txBox="1">
              <a:spLocks noChangeArrowheads="1"/>
            </p:cNvSpPr>
            <p:nvPr/>
          </p:nvSpPr>
          <p:spPr bwMode="auto">
            <a:xfrm>
              <a:off x="16" y="3806"/>
              <a:ext cx="5721" cy="252"/>
            </a:xfrm>
            <a:prstGeom prst="rect">
              <a:avLst/>
            </a:prstGeom>
            <a:noFill/>
            <a:ln w="9525">
              <a:noFill/>
              <a:miter lim="800000"/>
              <a:headEnd/>
              <a:tailEnd/>
            </a:ln>
            <a:effectLst/>
          </p:spPr>
          <p:txBody>
            <a:bodyPr wrap="none">
              <a:spAutoFit/>
            </a:bodyPr>
            <a:lstStyle/>
            <a:p>
              <a:pPr algn="l"/>
              <a:r>
                <a:rPr lang="de-DE" sz="2000" b="1" dirty="0">
                  <a:solidFill>
                    <a:srgbClr val="FF0000"/>
                  </a:solidFill>
                </a:rPr>
                <a:t>TNF </a:t>
              </a:r>
              <a:r>
                <a:rPr lang="de-DE" sz="2000" b="1" dirty="0" err="1">
                  <a:solidFill>
                    <a:srgbClr val="FF0000"/>
                  </a:solidFill>
                </a:rPr>
                <a:t>pathway</a:t>
              </a:r>
              <a:r>
                <a:rPr lang="de-DE" sz="2000" b="1" dirty="0">
                  <a:solidFill>
                    <a:srgbClr val="FF0000"/>
                  </a:solidFill>
                </a:rPr>
                <a:t> </a:t>
              </a:r>
              <a:r>
                <a:rPr lang="de-DE" sz="2000" b="1" dirty="0" err="1">
                  <a:solidFill>
                    <a:srgbClr val="FF0000"/>
                  </a:solidFill>
                </a:rPr>
                <a:t>can</a:t>
              </a:r>
              <a:r>
                <a:rPr lang="de-DE" sz="2000" b="1" dirty="0">
                  <a:solidFill>
                    <a:srgbClr val="FF0000"/>
                  </a:solidFill>
                </a:rPr>
                <a:t> not </a:t>
              </a:r>
              <a:r>
                <a:rPr lang="de-DE" sz="2000" b="1" dirty="0" err="1">
                  <a:solidFill>
                    <a:srgbClr val="FF0000"/>
                  </a:solidFill>
                </a:rPr>
                <a:t>be</a:t>
              </a:r>
              <a:r>
                <a:rPr lang="de-DE" sz="2000" b="1" dirty="0">
                  <a:solidFill>
                    <a:srgbClr val="FF0000"/>
                  </a:solidFill>
                </a:rPr>
                <a:t> </a:t>
              </a:r>
              <a:r>
                <a:rPr lang="de-DE" sz="2000" b="1" dirty="0" err="1">
                  <a:solidFill>
                    <a:srgbClr val="FF0000"/>
                  </a:solidFill>
                </a:rPr>
                <a:t>found</a:t>
              </a:r>
              <a:r>
                <a:rPr lang="de-DE" sz="2000" b="1" dirty="0">
                  <a:solidFill>
                    <a:srgbClr val="FF0000"/>
                  </a:solidFill>
                </a:rPr>
                <a:t> </a:t>
              </a:r>
              <a:r>
                <a:rPr lang="de-DE" sz="2000" b="1" dirty="0" err="1">
                  <a:solidFill>
                    <a:srgbClr val="FF0000"/>
                  </a:solidFill>
                </a:rPr>
                <a:t>by</a:t>
              </a:r>
              <a:r>
                <a:rPr lang="de-DE" sz="2000" b="1" dirty="0">
                  <a:solidFill>
                    <a:srgbClr val="FF0000"/>
                  </a:solidFill>
                </a:rPr>
                <a:t> </a:t>
              </a:r>
              <a:r>
                <a:rPr lang="de-DE" sz="2000" b="1" dirty="0" err="1">
                  <a:solidFill>
                    <a:srgbClr val="FF0000"/>
                  </a:solidFill>
                </a:rPr>
                <a:t>direct</a:t>
              </a:r>
              <a:r>
                <a:rPr lang="de-DE" sz="2000" b="1" dirty="0">
                  <a:solidFill>
                    <a:srgbClr val="FF0000"/>
                  </a:solidFill>
                </a:rPr>
                <a:t> </a:t>
              </a:r>
              <a:r>
                <a:rPr lang="de-DE" sz="2000" b="1" dirty="0" err="1">
                  <a:solidFill>
                    <a:srgbClr val="FF0000"/>
                  </a:solidFill>
                </a:rPr>
                <a:t>maping</a:t>
              </a:r>
              <a:r>
                <a:rPr lang="de-DE" sz="2000" b="1" dirty="0">
                  <a:solidFill>
                    <a:srgbClr val="FF0000"/>
                  </a:solidFill>
                </a:rPr>
                <a:t> on </a:t>
              </a:r>
              <a:r>
                <a:rPr lang="de-DE" sz="2000" b="1" dirty="0" err="1">
                  <a:solidFill>
                    <a:srgbClr val="FF0000"/>
                  </a:solidFill>
                </a:rPr>
                <a:t>canonical</a:t>
              </a:r>
              <a:r>
                <a:rPr lang="de-DE" sz="2000" b="1" dirty="0">
                  <a:solidFill>
                    <a:srgbClr val="FF0000"/>
                  </a:solidFill>
                </a:rPr>
                <a:t> </a:t>
              </a:r>
              <a:r>
                <a:rPr lang="de-DE" b="1" dirty="0" err="1">
                  <a:solidFill>
                    <a:srgbClr val="FF0000"/>
                  </a:solidFill>
                </a:rPr>
                <a:t>pathways</a:t>
              </a:r>
              <a:r>
                <a:rPr lang="de-DE" sz="2000" b="1" dirty="0">
                  <a:solidFill>
                    <a:srgbClr val="FF0000"/>
                  </a:solidFill>
                </a:rPr>
                <a:t>....</a:t>
              </a:r>
            </a:p>
          </p:txBody>
        </p:sp>
        <p:sp>
          <p:nvSpPr>
            <p:cNvPr id="36876" name="Line 12"/>
            <p:cNvSpPr>
              <a:spLocks noChangeShapeType="1"/>
            </p:cNvSpPr>
            <p:nvPr/>
          </p:nvSpPr>
          <p:spPr bwMode="auto">
            <a:xfrm flipV="1">
              <a:off x="4656" y="3216"/>
              <a:ext cx="384" cy="384"/>
            </a:xfrm>
            <a:prstGeom prst="line">
              <a:avLst/>
            </a:prstGeom>
            <a:noFill/>
            <a:ln w="9525">
              <a:solidFill>
                <a:schemeClr val="tx1"/>
              </a:solidFill>
              <a:round/>
              <a:headEnd/>
              <a:tailEnd type="triangle" w="med" len="med"/>
            </a:ln>
            <a:effectLst/>
          </p:spPr>
          <p:txBody>
            <a:bodyPr/>
            <a:lstStyle/>
            <a:p>
              <a:endParaRPr lang="de-DE"/>
            </a:p>
          </p:txBody>
        </p:sp>
        <p:sp>
          <p:nvSpPr>
            <p:cNvPr id="36877" name="Text Box 13"/>
            <p:cNvSpPr txBox="1">
              <a:spLocks noChangeArrowheads="1"/>
            </p:cNvSpPr>
            <p:nvPr/>
          </p:nvSpPr>
          <p:spPr bwMode="auto">
            <a:xfrm>
              <a:off x="3696" y="3504"/>
              <a:ext cx="976" cy="231"/>
            </a:xfrm>
            <a:prstGeom prst="rect">
              <a:avLst/>
            </a:prstGeom>
            <a:noFill/>
            <a:ln w="9525">
              <a:noFill/>
              <a:miter lim="800000"/>
              <a:headEnd/>
              <a:tailEnd/>
            </a:ln>
            <a:effectLst/>
          </p:spPr>
          <p:txBody>
            <a:bodyPr wrap="none">
              <a:spAutoFit/>
            </a:bodyPr>
            <a:lstStyle/>
            <a:p>
              <a:pPr algn="l"/>
              <a:r>
                <a:rPr lang="de-DE" sz="1800"/>
                <a:t>Not significant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ctrTitle" idx="4294967295"/>
          </p:nvPr>
        </p:nvSpPr>
        <p:spPr>
          <a:xfrm>
            <a:off x="685800" y="1071546"/>
            <a:ext cx="7772400" cy="1474781"/>
          </a:xfrm>
        </p:spPr>
        <p:txBody>
          <a:bodyPr>
            <a:normAutofit/>
          </a:bodyPr>
          <a:lstStyle/>
          <a:p>
            <a:r>
              <a:rPr lang="en-US" sz="4000" dirty="0" smtClean="0">
                <a:solidFill>
                  <a:srgbClr val="00B050"/>
                </a:solidFill>
              </a:rPr>
              <a:t>Current works:</a:t>
            </a:r>
          </a:p>
        </p:txBody>
      </p:sp>
      <p:sp>
        <p:nvSpPr>
          <p:cNvPr id="3" name="Прямоугольник 2"/>
          <p:cNvSpPr/>
          <p:nvPr/>
        </p:nvSpPr>
        <p:spPr>
          <a:xfrm>
            <a:off x="357158" y="2818528"/>
            <a:ext cx="8572560" cy="1569660"/>
          </a:xfrm>
          <a:prstGeom prst="rect">
            <a:avLst/>
          </a:prstGeom>
        </p:spPr>
        <p:txBody>
          <a:bodyPr wrap="square">
            <a:spAutoFit/>
          </a:bodyPr>
          <a:lstStyle/>
          <a:p>
            <a:pPr>
              <a:buFont typeface="Calibri" pitchFamily="34" charset="0"/>
              <a:buChar char="–"/>
            </a:pPr>
            <a:r>
              <a:rPr lang="en-US" sz="3200" dirty="0" smtClean="0">
                <a:solidFill>
                  <a:srgbClr val="00B050"/>
                </a:solidFill>
                <a:ea typeface="+mj-ea"/>
                <a:cs typeface="+mj-cs"/>
              </a:rPr>
              <a:t>  </a:t>
            </a:r>
            <a:r>
              <a:rPr lang="en-US" sz="3200" dirty="0" err="1" smtClean="0">
                <a:solidFill>
                  <a:srgbClr val="00B050"/>
                </a:solidFill>
                <a:ea typeface="+mj-ea"/>
                <a:cs typeface="+mj-cs"/>
              </a:rPr>
              <a:t>Biostore</a:t>
            </a:r>
            <a:endParaRPr lang="en-US" sz="3200" dirty="0" smtClean="0">
              <a:solidFill>
                <a:srgbClr val="00B050"/>
              </a:solidFill>
              <a:ea typeface="+mj-ea"/>
              <a:cs typeface="+mj-cs"/>
            </a:endParaRPr>
          </a:p>
          <a:p>
            <a:pPr>
              <a:buFont typeface="Calibri" pitchFamily="34" charset="0"/>
              <a:buChar char="–"/>
            </a:pPr>
            <a:r>
              <a:rPr lang="en-US" sz="3200" dirty="0" smtClean="0">
                <a:solidFill>
                  <a:srgbClr val="00B050"/>
                </a:solidFill>
                <a:ea typeface="+mj-ea"/>
                <a:cs typeface="+mj-cs"/>
              </a:rPr>
              <a:t>  LIMS </a:t>
            </a:r>
            <a:br>
              <a:rPr lang="en-US" sz="3200" dirty="0" smtClean="0">
                <a:solidFill>
                  <a:srgbClr val="00B050"/>
                </a:solidFill>
                <a:ea typeface="+mj-ea"/>
                <a:cs typeface="+mj-cs"/>
              </a:rPr>
            </a:br>
            <a:r>
              <a:rPr lang="en-US" sz="3200" dirty="0" smtClean="0">
                <a:solidFill>
                  <a:srgbClr val="00B050"/>
                </a:solidFill>
                <a:ea typeface="+mj-ea"/>
                <a:cs typeface="+mj-cs"/>
              </a:rPr>
              <a:t>(Laboratory Information Management System)</a:t>
            </a:r>
            <a:endParaRPr lang="ru-RU" sz="32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2786050" y="3857628"/>
            <a:ext cx="3286148" cy="2000264"/>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338097" y="4143380"/>
            <a:ext cx="2357454" cy="461665"/>
          </a:xfrm>
          <a:prstGeom prst="rect">
            <a:avLst/>
          </a:prstGeom>
          <a:solidFill>
            <a:schemeClr val="accent6">
              <a:lumMod val="40000"/>
              <a:lumOff val="60000"/>
            </a:schemeClr>
          </a:solidFill>
          <a:ln>
            <a:solidFill>
              <a:schemeClr val="tx1"/>
            </a:solidFill>
          </a:ln>
        </p:spPr>
        <p:txBody>
          <a:bodyPr wrap="square" rtlCol="0">
            <a:spAutoFit/>
          </a:bodyPr>
          <a:lstStyle/>
          <a:p>
            <a:pPr algn="ctr"/>
            <a:r>
              <a:rPr lang="ru-RU" sz="2400" dirty="0" err="1" smtClean="0"/>
              <a:t>Biostore</a:t>
            </a:r>
            <a:endParaRPr lang="en-US" sz="2400" dirty="0"/>
          </a:p>
        </p:txBody>
      </p:sp>
      <p:sp>
        <p:nvSpPr>
          <p:cNvPr id="5" name="TextBox 4"/>
          <p:cNvSpPr txBox="1"/>
          <p:nvPr/>
        </p:nvSpPr>
        <p:spPr>
          <a:xfrm>
            <a:off x="3338097" y="5143512"/>
            <a:ext cx="2324932" cy="461665"/>
          </a:xfrm>
          <a:prstGeom prst="rect">
            <a:avLst/>
          </a:prstGeom>
          <a:solidFill>
            <a:schemeClr val="accent6">
              <a:lumMod val="40000"/>
              <a:lumOff val="60000"/>
            </a:schemeClr>
          </a:solidFill>
          <a:ln>
            <a:solidFill>
              <a:schemeClr val="tx1"/>
            </a:solidFill>
          </a:ln>
        </p:spPr>
        <p:txBody>
          <a:bodyPr wrap="none" rtlCol="0">
            <a:spAutoFit/>
          </a:bodyPr>
          <a:lstStyle/>
          <a:p>
            <a:pPr algn="ctr"/>
            <a:r>
              <a:rPr lang="ru-RU" sz="2400" dirty="0" err="1" smtClean="0"/>
              <a:t>BioUML</a:t>
            </a:r>
            <a:r>
              <a:rPr lang="ru-RU" sz="2400" dirty="0" smtClean="0"/>
              <a:t> </a:t>
            </a:r>
            <a:r>
              <a:rPr lang="ru-RU" sz="2400" dirty="0" err="1" smtClean="0"/>
              <a:t>platform</a:t>
            </a:r>
            <a:endParaRPr lang="en-US" sz="2400" dirty="0"/>
          </a:p>
        </p:txBody>
      </p:sp>
      <p:sp>
        <p:nvSpPr>
          <p:cNvPr id="7" name="TextBox 6"/>
          <p:cNvSpPr txBox="1"/>
          <p:nvPr/>
        </p:nvSpPr>
        <p:spPr>
          <a:xfrm>
            <a:off x="214282" y="1643050"/>
            <a:ext cx="2315314" cy="1323439"/>
          </a:xfrm>
          <a:prstGeom prst="rect">
            <a:avLst/>
          </a:prstGeom>
          <a:solidFill>
            <a:schemeClr val="accent1">
              <a:lumMod val="20000"/>
              <a:lumOff val="80000"/>
            </a:schemeClr>
          </a:solidFill>
          <a:ln>
            <a:solidFill>
              <a:schemeClr val="tx2"/>
            </a:solidFill>
          </a:ln>
        </p:spPr>
        <p:txBody>
          <a:bodyPr wrap="none" rtlCol="0">
            <a:spAutoFit/>
          </a:bodyPr>
          <a:lstStyle/>
          <a:p>
            <a:r>
              <a:rPr lang="en-US" sz="2000" b="1" dirty="0" smtClean="0"/>
              <a:t>Developers</a:t>
            </a:r>
            <a:r>
              <a:rPr lang="en-US" sz="2000" dirty="0" smtClean="0"/>
              <a:t/>
            </a:r>
            <a:br>
              <a:rPr lang="en-US" sz="2000" dirty="0" smtClean="0"/>
            </a:br>
            <a:r>
              <a:rPr lang="en-US" sz="2000" dirty="0" smtClean="0"/>
              <a:t>- plug-ins: methods, </a:t>
            </a:r>
            <a:br>
              <a:rPr lang="en-US" sz="2000" dirty="0" smtClean="0"/>
            </a:br>
            <a:r>
              <a:rPr lang="en-US" sz="2000" dirty="0" smtClean="0"/>
              <a:t>   visualization,  etc.</a:t>
            </a:r>
          </a:p>
          <a:p>
            <a:r>
              <a:rPr lang="en-US" sz="2000" dirty="0" smtClean="0"/>
              <a:t>- databases</a:t>
            </a:r>
            <a:endParaRPr lang="en-US" sz="2000" dirty="0"/>
          </a:p>
        </p:txBody>
      </p:sp>
      <p:sp>
        <p:nvSpPr>
          <p:cNvPr id="8" name="TextBox 7"/>
          <p:cNvSpPr txBox="1"/>
          <p:nvPr/>
        </p:nvSpPr>
        <p:spPr>
          <a:xfrm>
            <a:off x="3165926" y="1643050"/>
            <a:ext cx="2526397" cy="1323439"/>
          </a:xfrm>
          <a:prstGeom prst="rect">
            <a:avLst/>
          </a:prstGeom>
          <a:solidFill>
            <a:schemeClr val="accent1">
              <a:lumMod val="20000"/>
              <a:lumOff val="80000"/>
            </a:schemeClr>
          </a:solidFill>
          <a:ln>
            <a:solidFill>
              <a:schemeClr val="tx2"/>
            </a:solidFill>
          </a:ln>
        </p:spPr>
        <p:txBody>
          <a:bodyPr wrap="none" rtlCol="0">
            <a:spAutoFit/>
          </a:bodyPr>
          <a:lstStyle/>
          <a:p>
            <a:r>
              <a:rPr lang="en-US" sz="2000" b="1" dirty="0" smtClean="0"/>
              <a:t>Users</a:t>
            </a:r>
            <a:r>
              <a:rPr lang="en-US" sz="2000" dirty="0" smtClean="0"/>
              <a:t/>
            </a:r>
            <a:br>
              <a:rPr lang="en-US" sz="2000" dirty="0" smtClean="0"/>
            </a:br>
            <a:r>
              <a:rPr lang="en-US" sz="2000" dirty="0" smtClean="0"/>
              <a:t>- subscriptions</a:t>
            </a:r>
            <a:br>
              <a:rPr lang="en-US" sz="2000" dirty="0" smtClean="0"/>
            </a:br>
            <a:r>
              <a:rPr lang="en-US" sz="2000" dirty="0" smtClean="0"/>
              <a:t>- collaborative &amp; </a:t>
            </a:r>
          </a:p>
          <a:p>
            <a:r>
              <a:rPr lang="en-US" sz="2000" dirty="0" smtClean="0"/>
              <a:t>reproducible  research</a:t>
            </a:r>
            <a:endParaRPr lang="en-US" sz="2000" dirty="0"/>
          </a:p>
        </p:txBody>
      </p:sp>
      <p:sp>
        <p:nvSpPr>
          <p:cNvPr id="9" name="TextBox 8"/>
          <p:cNvSpPr txBox="1"/>
          <p:nvPr/>
        </p:nvSpPr>
        <p:spPr>
          <a:xfrm>
            <a:off x="6215074" y="1643050"/>
            <a:ext cx="2578335" cy="1323439"/>
          </a:xfrm>
          <a:prstGeom prst="rect">
            <a:avLst/>
          </a:prstGeom>
          <a:solidFill>
            <a:schemeClr val="accent1">
              <a:lumMod val="20000"/>
              <a:lumOff val="80000"/>
            </a:schemeClr>
          </a:solidFill>
          <a:ln>
            <a:solidFill>
              <a:schemeClr val="tx2"/>
            </a:solidFill>
          </a:ln>
        </p:spPr>
        <p:txBody>
          <a:bodyPr wrap="none" rtlCol="0">
            <a:spAutoFit/>
          </a:bodyPr>
          <a:lstStyle/>
          <a:p>
            <a:r>
              <a:rPr lang="en-US" sz="2000" b="1" dirty="0" smtClean="0"/>
              <a:t>Experts</a:t>
            </a:r>
          </a:p>
          <a:p>
            <a:pPr>
              <a:buFontTx/>
              <a:buChar char="-"/>
            </a:pPr>
            <a:r>
              <a:rPr lang="en-US" sz="2000" dirty="0" smtClean="0"/>
              <a:t>services for </a:t>
            </a:r>
            <a:br>
              <a:rPr lang="en-US" sz="2000" dirty="0" smtClean="0"/>
            </a:br>
            <a:r>
              <a:rPr lang="en-US" sz="2000" dirty="0" smtClean="0"/>
              <a:t>  data analysis</a:t>
            </a:r>
          </a:p>
          <a:p>
            <a:pPr>
              <a:buFontTx/>
              <a:buChar char="-"/>
            </a:pPr>
            <a:r>
              <a:rPr lang="en-US" sz="2000" dirty="0" smtClean="0"/>
              <a:t> on-line consultations</a:t>
            </a:r>
            <a:endParaRPr lang="en-US" sz="2000" dirty="0"/>
          </a:p>
        </p:txBody>
      </p:sp>
      <p:sp>
        <p:nvSpPr>
          <p:cNvPr id="10" name="TextBox 7"/>
          <p:cNvSpPr txBox="1">
            <a:spLocks noChangeArrowheads="1"/>
          </p:cNvSpPr>
          <p:nvPr/>
        </p:nvSpPr>
        <p:spPr bwMode="auto">
          <a:xfrm>
            <a:off x="857250" y="198438"/>
            <a:ext cx="7858125" cy="646331"/>
          </a:xfrm>
          <a:prstGeom prst="rect">
            <a:avLst/>
          </a:prstGeom>
          <a:noFill/>
          <a:ln w="9525">
            <a:noFill/>
            <a:miter lim="800000"/>
            <a:headEnd/>
            <a:tailEnd/>
          </a:ln>
        </p:spPr>
        <p:txBody>
          <a:bodyPr>
            <a:spAutoFit/>
          </a:bodyPr>
          <a:lstStyle/>
          <a:p>
            <a:pPr algn="ctr"/>
            <a:r>
              <a:rPr lang="en-US" sz="3600" dirty="0" err="1" smtClean="0">
                <a:solidFill>
                  <a:schemeClr val="accent2"/>
                </a:solidFill>
              </a:rPr>
              <a:t>BioUML</a:t>
            </a:r>
            <a:r>
              <a:rPr lang="en-US" sz="3600" dirty="0" smtClean="0">
                <a:solidFill>
                  <a:schemeClr val="accent2"/>
                </a:solidFill>
              </a:rPr>
              <a:t> ecosystem</a:t>
            </a:r>
            <a:endParaRPr lang="en-US" sz="3600" dirty="0">
              <a:solidFill>
                <a:schemeClr val="accent2"/>
              </a:solidFill>
            </a:endParaRPr>
          </a:p>
        </p:txBody>
      </p:sp>
      <p:cxnSp>
        <p:nvCxnSpPr>
          <p:cNvPr id="14" name="Прямая со стрелкой 13"/>
          <p:cNvCxnSpPr/>
          <p:nvPr/>
        </p:nvCxnSpPr>
        <p:spPr>
          <a:xfrm>
            <a:off x="2000232" y="2928934"/>
            <a:ext cx="1500198" cy="928694"/>
          </a:xfrm>
          <a:prstGeom prst="straightConnector1">
            <a:avLst/>
          </a:prstGeom>
          <a:ln w="381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rot="5400000">
            <a:off x="4071141" y="3428206"/>
            <a:ext cx="857256" cy="1588"/>
          </a:xfrm>
          <a:prstGeom prst="straightConnector1">
            <a:avLst/>
          </a:prstGeom>
          <a:ln w="381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rot="10800000" flipV="1">
            <a:off x="5572132" y="3000372"/>
            <a:ext cx="1428760" cy="857256"/>
          </a:xfrm>
          <a:prstGeom prst="straightConnector1">
            <a:avLst/>
          </a:prstGeom>
          <a:ln w="381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2976" y="3143248"/>
            <a:ext cx="1534266" cy="646331"/>
          </a:xfrm>
          <a:prstGeom prst="rect">
            <a:avLst/>
          </a:prstGeom>
          <a:noFill/>
        </p:spPr>
        <p:txBody>
          <a:bodyPr wrap="none" rtlCol="0">
            <a:spAutoFit/>
          </a:bodyPr>
          <a:lstStyle/>
          <a:p>
            <a:r>
              <a:rPr lang="en-US" dirty="0" smtClean="0"/>
              <a:t>provide tools</a:t>
            </a:r>
            <a:br>
              <a:rPr lang="en-US" dirty="0" smtClean="0"/>
            </a:br>
            <a:r>
              <a:rPr lang="en-US" dirty="0" smtClean="0"/>
              <a:t>and databases</a:t>
            </a:r>
            <a:endParaRPr lang="en-US" dirty="0"/>
          </a:p>
        </p:txBody>
      </p:sp>
      <p:sp>
        <p:nvSpPr>
          <p:cNvPr id="23" name="TextBox 22"/>
          <p:cNvSpPr txBox="1"/>
          <p:nvPr/>
        </p:nvSpPr>
        <p:spPr>
          <a:xfrm>
            <a:off x="3857620" y="3214686"/>
            <a:ext cx="511679" cy="369332"/>
          </a:xfrm>
          <a:prstGeom prst="rect">
            <a:avLst/>
          </a:prstGeom>
          <a:noFill/>
        </p:spPr>
        <p:txBody>
          <a:bodyPr wrap="none" rtlCol="0">
            <a:spAutoFit/>
          </a:bodyPr>
          <a:lstStyle/>
          <a:p>
            <a:r>
              <a:rPr lang="en-US" dirty="0" smtClean="0"/>
              <a:t>use</a:t>
            </a:r>
            <a:endParaRPr lang="en-US" dirty="0"/>
          </a:p>
        </p:txBody>
      </p:sp>
      <p:sp>
        <p:nvSpPr>
          <p:cNvPr id="24" name="TextBox 23"/>
          <p:cNvSpPr txBox="1"/>
          <p:nvPr/>
        </p:nvSpPr>
        <p:spPr>
          <a:xfrm>
            <a:off x="6500826" y="3286124"/>
            <a:ext cx="1698478" cy="369332"/>
          </a:xfrm>
          <a:prstGeom prst="rect">
            <a:avLst/>
          </a:prstGeom>
          <a:noFill/>
        </p:spPr>
        <p:txBody>
          <a:bodyPr wrap="none" rtlCol="0">
            <a:spAutoFit/>
          </a:bodyPr>
          <a:lstStyle/>
          <a:p>
            <a:r>
              <a:rPr lang="en-US" dirty="0" smtClean="0"/>
              <a:t>provide services</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2786050" y="3857628"/>
            <a:ext cx="3286148" cy="2000264"/>
          </a:xfrm>
          <a:prstGeom prst="rect">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338097" y="4143380"/>
            <a:ext cx="2357454" cy="461665"/>
          </a:xfrm>
          <a:prstGeom prst="rect">
            <a:avLst/>
          </a:prstGeom>
          <a:solidFill>
            <a:schemeClr val="accent6">
              <a:lumMod val="40000"/>
              <a:lumOff val="60000"/>
            </a:schemeClr>
          </a:solidFill>
          <a:ln>
            <a:solidFill>
              <a:schemeClr val="tx1"/>
            </a:solidFill>
          </a:ln>
        </p:spPr>
        <p:txBody>
          <a:bodyPr wrap="square" rtlCol="0">
            <a:spAutoFit/>
          </a:bodyPr>
          <a:lstStyle/>
          <a:p>
            <a:pPr algn="ctr"/>
            <a:r>
              <a:rPr lang="ru-RU" sz="2400" dirty="0" err="1" smtClean="0"/>
              <a:t>Biostore</a:t>
            </a:r>
            <a:endParaRPr lang="en-US" sz="2400" dirty="0"/>
          </a:p>
        </p:txBody>
      </p:sp>
      <p:sp>
        <p:nvSpPr>
          <p:cNvPr id="5" name="TextBox 4"/>
          <p:cNvSpPr txBox="1"/>
          <p:nvPr/>
        </p:nvSpPr>
        <p:spPr>
          <a:xfrm>
            <a:off x="3338097" y="5143512"/>
            <a:ext cx="2324932" cy="461665"/>
          </a:xfrm>
          <a:prstGeom prst="rect">
            <a:avLst/>
          </a:prstGeom>
          <a:solidFill>
            <a:schemeClr val="accent6">
              <a:lumMod val="40000"/>
              <a:lumOff val="60000"/>
            </a:schemeClr>
          </a:solidFill>
          <a:ln>
            <a:solidFill>
              <a:schemeClr val="tx1"/>
            </a:solidFill>
          </a:ln>
        </p:spPr>
        <p:txBody>
          <a:bodyPr wrap="none" rtlCol="0">
            <a:spAutoFit/>
          </a:bodyPr>
          <a:lstStyle/>
          <a:p>
            <a:pPr algn="ctr"/>
            <a:r>
              <a:rPr lang="ru-RU" sz="2400" dirty="0" err="1" smtClean="0"/>
              <a:t>BioUML</a:t>
            </a:r>
            <a:r>
              <a:rPr lang="ru-RU" sz="2400" dirty="0" smtClean="0"/>
              <a:t> </a:t>
            </a:r>
            <a:r>
              <a:rPr lang="ru-RU" sz="2400" dirty="0" err="1" smtClean="0"/>
              <a:t>platform</a:t>
            </a:r>
            <a:endParaRPr lang="en-US" sz="2400" dirty="0"/>
          </a:p>
        </p:txBody>
      </p:sp>
      <p:sp>
        <p:nvSpPr>
          <p:cNvPr id="7" name="TextBox 6"/>
          <p:cNvSpPr txBox="1"/>
          <p:nvPr/>
        </p:nvSpPr>
        <p:spPr>
          <a:xfrm>
            <a:off x="214282" y="1643050"/>
            <a:ext cx="2315314" cy="1323439"/>
          </a:xfrm>
          <a:prstGeom prst="rect">
            <a:avLst/>
          </a:prstGeom>
          <a:solidFill>
            <a:schemeClr val="accent1">
              <a:lumMod val="20000"/>
              <a:lumOff val="80000"/>
            </a:schemeClr>
          </a:solidFill>
          <a:ln>
            <a:solidFill>
              <a:schemeClr val="tx2"/>
            </a:solidFill>
          </a:ln>
        </p:spPr>
        <p:txBody>
          <a:bodyPr wrap="none" rtlCol="0">
            <a:spAutoFit/>
          </a:bodyPr>
          <a:lstStyle/>
          <a:p>
            <a:r>
              <a:rPr lang="en-US" sz="2000" b="1" dirty="0" smtClean="0"/>
              <a:t>Developers</a:t>
            </a:r>
            <a:r>
              <a:rPr lang="en-US" sz="2000" dirty="0" smtClean="0"/>
              <a:t/>
            </a:r>
            <a:br>
              <a:rPr lang="en-US" sz="2000" dirty="0" smtClean="0"/>
            </a:br>
            <a:r>
              <a:rPr lang="en-US" sz="2000" dirty="0" smtClean="0"/>
              <a:t>- plug-ins: methods, </a:t>
            </a:r>
            <a:br>
              <a:rPr lang="en-US" sz="2000" dirty="0" smtClean="0"/>
            </a:br>
            <a:r>
              <a:rPr lang="en-US" sz="2000" dirty="0" smtClean="0"/>
              <a:t>   visualization,  etc.</a:t>
            </a:r>
          </a:p>
          <a:p>
            <a:r>
              <a:rPr lang="en-US" sz="2000" dirty="0" smtClean="0"/>
              <a:t>- databases</a:t>
            </a:r>
            <a:endParaRPr lang="en-US" sz="2000" dirty="0"/>
          </a:p>
        </p:txBody>
      </p:sp>
      <p:sp>
        <p:nvSpPr>
          <p:cNvPr id="8" name="TextBox 7"/>
          <p:cNvSpPr txBox="1"/>
          <p:nvPr/>
        </p:nvSpPr>
        <p:spPr>
          <a:xfrm>
            <a:off x="3165926" y="1643050"/>
            <a:ext cx="2526397" cy="1323439"/>
          </a:xfrm>
          <a:prstGeom prst="rect">
            <a:avLst/>
          </a:prstGeom>
          <a:solidFill>
            <a:schemeClr val="accent1">
              <a:lumMod val="20000"/>
              <a:lumOff val="80000"/>
            </a:schemeClr>
          </a:solidFill>
          <a:ln>
            <a:solidFill>
              <a:schemeClr val="tx2"/>
            </a:solidFill>
          </a:ln>
        </p:spPr>
        <p:txBody>
          <a:bodyPr wrap="none" rtlCol="0">
            <a:spAutoFit/>
          </a:bodyPr>
          <a:lstStyle/>
          <a:p>
            <a:r>
              <a:rPr lang="en-US" sz="2000" b="1" dirty="0" smtClean="0"/>
              <a:t>Users</a:t>
            </a:r>
            <a:r>
              <a:rPr lang="en-US" sz="2000" dirty="0" smtClean="0"/>
              <a:t/>
            </a:r>
            <a:br>
              <a:rPr lang="en-US" sz="2000" dirty="0" smtClean="0"/>
            </a:br>
            <a:r>
              <a:rPr lang="en-US" sz="2000" dirty="0" smtClean="0"/>
              <a:t>- subscriptions</a:t>
            </a:r>
            <a:br>
              <a:rPr lang="en-US" sz="2000" dirty="0" smtClean="0"/>
            </a:br>
            <a:r>
              <a:rPr lang="en-US" sz="2000" dirty="0" smtClean="0"/>
              <a:t>- collaborative &amp; </a:t>
            </a:r>
          </a:p>
          <a:p>
            <a:r>
              <a:rPr lang="en-US" sz="2000" dirty="0" smtClean="0"/>
              <a:t>reproducible  research</a:t>
            </a:r>
            <a:endParaRPr lang="en-US" sz="2000" dirty="0"/>
          </a:p>
        </p:txBody>
      </p:sp>
      <p:sp>
        <p:nvSpPr>
          <p:cNvPr id="9" name="TextBox 8"/>
          <p:cNvSpPr txBox="1"/>
          <p:nvPr/>
        </p:nvSpPr>
        <p:spPr>
          <a:xfrm>
            <a:off x="6215074" y="1643050"/>
            <a:ext cx="2578335" cy="1323439"/>
          </a:xfrm>
          <a:prstGeom prst="rect">
            <a:avLst/>
          </a:prstGeom>
          <a:solidFill>
            <a:schemeClr val="accent1">
              <a:lumMod val="20000"/>
              <a:lumOff val="80000"/>
            </a:schemeClr>
          </a:solidFill>
          <a:ln>
            <a:solidFill>
              <a:schemeClr val="tx2"/>
            </a:solidFill>
          </a:ln>
        </p:spPr>
        <p:txBody>
          <a:bodyPr wrap="none" rtlCol="0">
            <a:spAutoFit/>
          </a:bodyPr>
          <a:lstStyle/>
          <a:p>
            <a:r>
              <a:rPr lang="en-US" sz="2000" b="1" dirty="0" smtClean="0"/>
              <a:t>Experts</a:t>
            </a:r>
          </a:p>
          <a:p>
            <a:pPr>
              <a:buFontTx/>
              <a:buChar char="-"/>
            </a:pPr>
            <a:r>
              <a:rPr lang="en-US" sz="2000" dirty="0" smtClean="0"/>
              <a:t>services for </a:t>
            </a:r>
            <a:br>
              <a:rPr lang="en-US" sz="2000" dirty="0" smtClean="0"/>
            </a:br>
            <a:r>
              <a:rPr lang="en-US" sz="2000" dirty="0" smtClean="0"/>
              <a:t>  data analysis</a:t>
            </a:r>
          </a:p>
          <a:p>
            <a:pPr>
              <a:buFontTx/>
              <a:buChar char="-"/>
            </a:pPr>
            <a:r>
              <a:rPr lang="en-US" sz="2000" dirty="0" smtClean="0"/>
              <a:t> on-line consultations</a:t>
            </a:r>
            <a:endParaRPr lang="en-US" sz="2000" dirty="0"/>
          </a:p>
        </p:txBody>
      </p:sp>
      <p:cxnSp>
        <p:nvCxnSpPr>
          <p:cNvPr id="14" name="Прямая со стрелкой 13"/>
          <p:cNvCxnSpPr/>
          <p:nvPr/>
        </p:nvCxnSpPr>
        <p:spPr>
          <a:xfrm>
            <a:off x="2000232" y="2928934"/>
            <a:ext cx="1500198" cy="928694"/>
          </a:xfrm>
          <a:prstGeom prst="straightConnector1">
            <a:avLst/>
          </a:prstGeom>
          <a:ln w="381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rot="5400000">
            <a:off x="4071141" y="3428206"/>
            <a:ext cx="857256" cy="1588"/>
          </a:xfrm>
          <a:prstGeom prst="straightConnector1">
            <a:avLst/>
          </a:prstGeom>
          <a:ln w="381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rot="10800000" flipV="1">
            <a:off x="5572132" y="3000372"/>
            <a:ext cx="1428760" cy="857256"/>
          </a:xfrm>
          <a:prstGeom prst="straightConnector1">
            <a:avLst/>
          </a:prstGeom>
          <a:ln w="381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42976" y="3143248"/>
            <a:ext cx="1534266" cy="646331"/>
          </a:xfrm>
          <a:prstGeom prst="rect">
            <a:avLst/>
          </a:prstGeom>
          <a:noFill/>
        </p:spPr>
        <p:txBody>
          <a:bodyPr wrap="none" rtlCol="0">
            <a:spAutoFit/>
          </a:bodyPr>
          <a:lstStyle/>
          <a:p>
            <a:r>
              <a:rPr lang="en-US" dirty="0" smtClean="0"/>
              <a:t>provide tools</a:t>
            </a:r>
            <a:br>
              <a:rPr lang="en-US" dirty="0" smtClean="0"/>
            </a:br>
            <a:r>
              <a:rPr lang="en-US" dirty="0" smtClean="0"/>
              <a:t>and databases</a:t>
            </a:r>
            <a:endParaRPr lang="en-US" dirty="0"/>
          </a:p>
        </p:txBody>
      </p:sp>
      <p:sp>
        <p:nvSpPr>
          <p:cNvPr id="23" name="TextBox 22"/>
          <p:cNvSpPr txBox="1"/>
          <p:nvPr/>
        </p:nvSpPr>
        <p:spPr>
          <a:xfrm>
            <a:off x="3857620" y="3214686"/>
            <a:ext cx="511679" cy="369332"/>
          </a:xfrm>
          <a:prstGeom prst="rect">
            <a:avLst/>
          </a:prstGeom>
          <a:noFill/>
        </p:spPr>
        <p:txBody>
          <a:bodyPr wrap="none" rtlCol="0">
            <a:spAutoFit/>
          </a:bodyPr>
          <a:lstStyle/>
          <a:p>
            <a:r>
              <a:rPr lang="en-US" dirty="0" smtClean="0"/>
              <a:t>use</a:t>
            </a:r>
            <a:endParaRPr lang="en-US" dirty="0"/>
          </a:p>
        </p:txBody>
      </p:sp>
      <p:sp>
        <p:nvSpPr>
          <p:cNvPr id="24" name="TextBox 23"/>
          <p:cNvSpPr txBox="1"/>
          <p:nvPr/>
        </p:nvSpPr>
        <p:spPr>
          <a:xfrm>
            <a:off x="6500826" y="3286124"/>
            <a:ext cx="1698478" cy="369332"/>
          </a:xfrm>
          <a:prstGeom prst="rect">
            <a:avLst/>
          </a:prstGeom>
          <a:noFill/>
        </p:spPr>
        <p:txBody>
          <a:bodyPr wrap="none" rtlCol="0">
            <a:spAutoFit/>
          </a:bodyPr>
          <a:lstStyle/>
          <a:p>
            <a:r>
              <a:rPr lang="en-US" dirty="0" smtClean="0"/>
              <a:t>provide services</a:t>
            </a:r>
            <a:endParaRPr lang="en-US" dirty="0"/>
          </a:p>
        </p:txBody>
      </p:sp>
      <p:sp>
        <p:nvSpPr>
          <p:cNvPr id="16" name="TextBox 15"/>
          <p:cNvSpPr txBox="1"/>
          <p:nvPr/>
        </p:nvSpPr>
        <p:spPr>
          <a:xfrm>
            <a:off x="6429388" y="4071942"/>
            <a:ext cx="1005788" cy="646331"/>
          </a:xfrm>
          <a:prstGeom prst="rect">
            <a:avLst/>
          </a:prstGeom>
          <a:noFill/>
        </p:spPr>
        <p:txBody>
          <a:bodyPr wrap="none" rtlCol="0">
            <a:spAutoFit/>
          </a:bodyPr>
          <a:lstStyle/>
          <a:p>
            <a:pPr algn="ctr"/>
            <a:r>
              <a:rPr lang="en-US" b="1" dirty="0" smtClean="0"/>
              <a:t>Android </a:t>
            </a:r>
          </a:p>
          <a:p>
            <a:pPr algn="ctr"/>
            <a:r>
              <a:rPr lang="en-US" b="1" dirty="0" smtClean="0"/>
              <a:t>market</a:t>
            </a:r>
            <a:endParaRPr lang="en-US" b="1" dirty="0"/>
          </a:p>
        </p:txBody>
      </p:sp>
      <p:sp>
        <p:nvSpPr>
          <p:cNvPr id="18" name="TextBox 17"/>
          <p:cNvSpPr txBox="1"/>
          <p:nvPr/>
        </p:nvSpPr>
        <p:spPr>
          <a:xfrm>
            <a:off x="6500826" y="5214950"/>
            <a:ext cx="952890" cy="369332"/>
          </a:xfrm>
          <a:prstGeom prst="rect">
            <a:avLst/>
          </a:prstGeom>
          <a:noFill/>
        </p:spPr>
        <p:txBody>
          <a:bodyPr wrap="none" rtlCol="0">
            <a:spAutoFit/>
          </a:bodyPr>
          <a:lstStyle/>
          <a:p>
            <a:pPr algn="ctr"/>
            <a:r>
              <a:rPr lang="en-US" b="1" dirty="0" smtClean="0"/>
              <a:t>Android</a:t>
            </a:r>
            <a:endParaRPr lang="en-US" b="1" dirty="0"/>
          </a:p>
        </p:txBody>
      </p:sp>
      <p:sp>
        <p:nvSpPr>
          <p:cNvPr id="20" name="TextBox 19"/>
          <p:cNvSpPr txBox="1"/>
          <p:nvPr/>
        </p:nvSpPr>
        <p:spPr>
          <a:xfrm>
            <a:off x="7643834" y="4143380"/>
            <a:ext cx="1143008" cy="369332"/>
          </a:xfrm>
          <a:prstGeom prst="rect">
            <a:avLst/>
          </a:prstGeom>
          <a:noFill/>
        </p:spPr>
        <p:txBody>
          <a:bodyPr wrap="square" rtlCol="0">
            <a:spAutoFit/>
          </a:bodyPr>
          <a:lstStyle/>
          <a:p>
            <a:r>
              <a:rPr lang="en-US" b="1" dirty="0" err="1" smtClean="0"/>
              <a:t>AppStore</a:t>
            </a:r>
            <a:endParaRPr lang="en-US" b="1" dirty="0"/>
          </a:p>
        </p:txBody>
      </p:sp>
      <p:sp>
        <p:nvSpPr>
          <p:cNvPr id="22" name="TextBox 21"/>
          <p:cNvSpPr txBox="1"/>
          <p:nvPr/>
        </p:nvSpPr>
        <p:spPr>
          <a:xfrm>
            <a:off x="7643834" y="5068685"/>
            <a:ext cx="1437958" cy="646331"/>
          </a:xfrm>
          <a:prstGeom prst="rect">
            <a:avLst/>
          </a:prstGeom>
          <a:noFill/>
        </p:spPr>
        <p:txBody>
          <a:bodyPr wrap="none" rtlCol="0">
            <a:spAutoFit/>
          </a:bodyPr>
          <a:lstStyle/>
          <a:p>
            <a:r>
              <a:rPr lang="en-US" b="1" dirty="0" err="1" smtClean="0"/>
              <a:t>MacOS</a:t>
            </a:r>
            <a:r>
              <a:rPr lang="en-US" b="1" dirty="0" smtClean="0"/>
              <a:t>,</a:t>
            </a:r>
            <a:br>
              <a:rPr lang="en-US" b="1" dirty="0" smtClean="0"/>
            </a:br>
            <a:r>
              <a:rPr lang="en-US" b="1" dirty="0" err="1" smtClean="0"/>
              <a:t>iPOD</a:t>
            </a:r>
            <a:r>
              <a:rPr lang="en-US" b="1" dirty="0" smtClean="0"/>
              <a:t>, </a:t>
            </a:r>
            <a:r>
              <a:rPr lang="en-US" b="1" dirty="0" err="1" smtClean="0"/>
              <a:t>iPhone</a:t>
            </a:r>
            <a:endParaRPr lang="en-US" b="1" dirty="0"/>
          </a:p>
        </p:txBody>
      </p:sp>
      <p:sp>
        <p:nvSpPr>
          <p:cNvPr id="27" name="TextBox 7"/>
          <p:cNvSpPr txBox="1">
            <a:spLocks noChangeArrowheads="1"/>
          </p:cNvSpPr>
          <p:nvPr/>
        </p:nvSpPr>
        <p:spPr bwMode="auto">
          <a:xfrm>
            <a:off x="714348" y="142852"/>
            <a:ext cx="7858125" cy="1200329"/>
          </a:xfrm>
          <a:prstGeom prst="rect">
            <a:avLst/>
          </a:prstGeom>
          <a:noFill/>
          <a:ln w="9525">
            <a:noFill/>
            <a:miter lim="800000"/>
            <a:headEnd/>
            <a:tailEnd/>
          </a:ln>
        </p:spPr>
        <p:txBody>
          <a:bodyPr>
            <a:spAutoFit/>
          </a:bodyPr>
          <a:lstStyle/>
          <a:p>
            <a:pPr algn="ctr"/>
            <a:r>
              <a:rPr lang="en-US" sz="3600" dirty="0" smtClean="0">
                <a:solidFill>
                  <a:schemeClr val="accent2"/>
                </a:solidFill>
              </a:rPr>
              <a:t>The power of platform:</a:t>
            </a:r>
            <a:br>
              <a:rPr lang="en-US" sz="3600" dirty="0" smtClean="0">
                <a:solidFill>
                  <a:schemeClr val="accent2"/>
                </a:solidFill>
              </a:rPr>
            </a:br>
            <a:r>
              <a:rPr lang="en-US" sz="3600" dirty="0" smtClean="0">
                <a:solidFill>
                  <a:schemeClr val="accent2"/>
                </a:solidFill>
              </a:rPr>
              <a:t>Google and Apple as an examples</a:t>
            </a:r>
            <a:endParaRPr lang="en-US" sz="3600" dirty="0">
              <a:solidFill>
                <a:schemeClr val="accent2"/>
              </a:solidFill>
            </a:endParaRPr>
          </a:p>
        </p:txBody>
      </p:sp>
      <p:pic>
        <p:nvPicPr>
          <p:cNvPr id="36868" name="Picture 4"/>
          <p:cNvPicPr>
            <a:picLocks noChangeAspect="1" noChangeArrowheads="1"/>
          </p:cNvPicPr>
          <p:nvPr/>
        </p:nvPicPr>
        <p:blipFill>
          <a:blip r:embed="rId2" cstate="print"/>
          <a:srcRect/>
          <a:stretch>
            <a:fillRect/>
          </a:stretch>
        </p:blipFill>
        <p:spPr bwMode="auto">
          <a:xfrm>
            <a:off x="6286512" y="6143644"/>
            <a:ext cx="1214446" cy="459634"/>
          </a:xfrm>
          <a:prstGeom prst="rect">
            <a:avLst/>
          </a:prstGeom>
          <a:noFill/>
          <a:ln w="9525">
            <a:noFill/>
            <a:miter lim="800000"/>
            <a:headEnd/>
            <a:tailEnd/>
          </a:ln>
          <a:effectLst/>
        </p:spPr>
      </p:pic>
      <p:pic>
        <p:nvPicPr>
          <p:cNvPr id="36869" name="Picture 5"/>
          <p:cNvPicPr>
            <a:picLocks noChangeAspect="1" noChangeArrowheads="1"/>
          </p:cNvPicPr>
          <p:nvPr/>
        </p:nvPicPr>
        <p:blipFill>
          <a:blip r:embed="rId3" cstate="print"/>
          <a:srcRect/>
          <a:stretch>
            <a:fillRect/>
          </a:stretch>
        </p:blipFill>
        <p:spPr bwMode="auto">
          <a:xfrm>
            <a:off x="7929586" y="6072206"/>
            <a:ext cx="762000" cy="571500"/>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4C5562B-6E6D-4541-8A5B-F9EDF7DDD83E}" type="datetime1">
              <a:rPr lang="en-GB" smtClean="0"/>
              <a:pPr>
                <a:defRPr/>
              </a:pPr>
              <a:t>07/09/2011</a:t>
            </a:fld>
            <a:endParaRPr lang="en-US"/>
          </a:p>
        </p:txBody>
      </p:sp>
      <p:pic>
        <p:nvPicPr>
          <p:cNvPr id="37890" name="Picture 2"/>
          <p:cNvPicPr>
            <a:picLocks noChangeAspect="1" noChangeArrowheads="1"/>
          </p:cNvPicPr>
          <p:nvPr/>
        </p:nvPicPr>
        <p:blipFill>
          <a:blip r:embed="rId2" cstate="print"/>
          <a:srcRect/>
          <a:stretch>
            <a:fillRect/>
          </a:stretch>
        </p:blipFill>
        <p:spPr bwMode="auto">
          <a:xfrm>
            <a:off x="-10481" y="696686"/>
            <a:ext cx="9183510" cy="58872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914400" y="511175"/>
            <a:ext cx="8229600" cy="631825"/>
          </a:xfrm>
        </p:spPr>
        <p:txBody>
          <a:bodyPr>
            <a:normAutofit fontScale="90000"/>
          </a:bodyPr>
          <a:lstStyle/>
          <a:p>
            <a:pPr eaLnBrk="1" hangingPunct="1"/>
            <a:r>
              <a:rPr lang="en-US" sz="4200" smtClean="0">
                <a:solidFill>
                  <a:schemeClr val="accent2"/>
                </a:solidFill>
                <a:cs typeface="Times New Roman" pitchFamily="18" charset="0"/>
              </a:rPr>
              <a:t>Acknowledgements</a:t>
            </a:r>
            <a:br>
              <a:rPr lang="en-US" sz="4200" smtClean="0">
                <a:solidFill>
                  <a:schemeClr val="accent2"/>
                </a:solidFill>
                <a:cs typeface="Times New Roman" pitchFamily="18" charset="0"/>
              </a:rPr>
            </a:br>
            <a:endParaRPr lang="en-US" sz="4200" smtClean="0">
              <a:solidFill>
                <a:schemeClr val="accent2"/>
              </a:solidFill>
              <a:cs typeface="Times New Roman" pitchFamily="18" charset="0"/>
            </a:endParaRPr>
          </a:p>
        </p:txBody>
      </p:sp>
      <p:sp>
        <p:nvSpPr>
          <p:cNvPr id="51203" name="Rectangle 3"/>
          <p:cNvSpPr>
            <a:spLocks noGrp="1" noChangeArrowheads="1"/>
          </p:cNvSpPr>
          <p:nvPr>
            <p:ph type="body" idx="4294967295"/>
          </p:nvPr>
        </p:nvSpPr>
        <p:spPr>
          <a:xfrm>
            <a:off x="430213" y="1052513"/>
            <a:ext cx="8713787" cy="5805487"/>
          </a:xfrm>
        </p:spPr>
        <p:txBody>
          <a:bodyPr/>
          <a:lstStyle/>
          <a:p>
            <a:pPr algn="ctr" eaLnBrk="1" hangingPunct="1">
              <a:lnSpc>
                <a:spcPct val="90000"/>
              </a:lnSpc>
              <a:buFontTx/>
              <a:buNone/>
            </a:pPr>
            <a:r>
              <a:rPr lang="en-US" sz="2400" dirty="0" smtClean="0">
                <a:latin typeface="+mj-lt"/>
                <a:cs typeface="Times New Roman" pitchFamily="18" charset="0"/>
              </a:rPr>
              <a:t>Part of this work was partially supported by the grant: </a:t>
            </a:r>
          </a:p>
          <a:p>
            <a:pPr algn="ctr" eaLnBrk="1" hangingPunct="1">
              <a:lnSpc>
                <a:spcPct val="90000"/>
              </a:lnSpc>
              <a:buFontTx/>
              <a:buNone/>
            </a:pPr>
            <a:r>
              <a:rPr lang="en-US" sz="2400" dirty="0" smtClean="0">
                <a:latin typeface="+mj-lt"/>
                <a:cs typeface="Times New Roman" pitchFamily="18" charset="0"/>
              </a:rPr>
              <a:t>European Committee grant №037590 “</a:t>
            </a:r>
            <a:r>
              <a:rPr lang="en-US" sz="2400" b="1" dirty="0" smtClean="0">
                <a:latin typeface="+mj-lt"/>
                <a:cs typeface="Times New Roman" pitchFamily="18" charset="0"/>
              </a:rPr>
              <a:t>Net2Drug</a:t>
            </a:r>
            <a:r>
              <a:rPr lang="en-US" sz="2400" dirty="0" smtClean="0">
                <a:latin typeface="+mj-lt"/>
                <a:cs typeface="Times New Roman" pitchFamily="18" charset="0"/>
              </a:rPr>
              <a:t>”</a:t>
            </a:r>
          </a:p>
          <a:p>
            <a:pPr algn="ctr" eaLnBrk="1" hangingPunct="1">
              <a:lnSpc>
                <a:spcPct val="90000"/>
              </a:lnSpc>
              <a:buFontTx/>
              <a:buNone/>
            </a:pPr>
            <a:r>
              <a:rPr lang="en-US" sz="2400" dirty="0" smtClean="0">
                <a:latin typeface="+mj-lt"/>
                <a:cs typeface="Times New Roman" pitchFamily="18" charset="0"/>
              </a:rPr>
              <a:t>European Committee </a:t>
            </a:r>
            <a:r>
              <a:rPr lang="sq-AL" sz="2400" dirty="0" smtClean="0">
                <a:latin typeface="+mj-lt"/>
                <a:cs typeface="Times New Roman" pitchFamily="18" charset="0"/>
              </a:rPr>
              <a:t>g</a:t>
            </a:r>
            <a:r>
              <a:rPr lang="en-US" sz="2400" dirty="0" smtClean="0">
                <a:latin typeface="+mj-lt"/>
                <a:cs typeface="Times New Roman" pitchFamily="18" charset="0"/>
              </a:rPr>
              <a:t>rant </a:t>
            </a:r>
            <a:r>
              <a:rPr lang="ru-RU" sz="2400" dirty="0" smtClean="0">
                <a:latin typeface="+mj-lt"/>
                <a:cs typeface="Times New Roman" pitchFamily="18" charset="0"/>
              </a:rPr>
              <a:t>№</a:t>
            </a:r>
            <a:r>
              <a:rPr lang="sq-AL" sz="2400" dirty="0" smtClean="0">
                <a:latin typeface="+mj-lt"/>
                <a:cs typeface="Times New Roman" pitchFamily="18" charset="0"/>
              </a:rPr>
              <a:t>202272 </a:t>
            </a:r>
            <a:r>
              <a:rPr lang="en-US" sz="2400" dirty="0" smtClean="0">
                <a:latin typeface="+mj-lt"/>
                <a:cs typeface="Times New Roman" pitchFamily="18" charset="0"/>
              </a:rPr>
              <a:t>“</a:t>
            </a:r>
            <a:r>
              <a:rPr lang="en-US" sz="2400" b="1" dirty="0" err="1" smtClean="0">
                <a:latin typeface="+mj-lt"/>
                <a:cs typeface="Times New Roman" pitchFamily="18" charset="0"/>
              </a:rPr>
              <a:t>LipidomicNet</a:t>
            </a:r>
            <a:r>
              <a:rPr lang="en-US" sz="2400" dirty="0" smtClean="0">
                <a:latin typeface="+mj-lt"/>
                <a:cs typeface="Times New Roman" pitchFamily="18" charset="0"/>
              </a:rPr>
              <a:t>”</a:t>
            </a:r>
          </a:p>
          <a:p>
            <a:pPr algn="ctr" eaLnBrk="1" hangingPunct="1">
              <a:lnSpc>
                <a:spcPct val="90000"/>
              </a:lnSpc>
              <a:buFontTx/>
              <a:buNone/>
            </a:pPr>
            <a:r>
              <a:rPr lang="en-US" sz="2400" dirty="0" smtClean="0">
                <a:latin typeface="+mj-lt"/>
                <a:cs typeface="Times New Roman" pitchFamily="18" charset="0"/>
              </a:rPr>
              <a:t>Integration and interdisciplinary grants №16, 91 of SB RAS.</a:t>
            </a:r>
            <a:r>
              <a:rPr lang="ru-RU" sz="2400" dirty="0" smtClean="0">
                <a:latin typeface="+mj-lt"/>
                <a:cs typeface="Times New Roman" pitchFamily="18" charset="0"/>
              </a:rPr>
              <a:t> </a:t>
            </a:r>
            <a:endParaRPr lang="en-US" sz="2400" dirty="0" smtClean="0">
              <a:latin typeface="+mj-lt"/>
              <a:cs typeface="Times New Roman" pitchFamily="18" charset="0"/>
            </a:endParaRPr>
          </a:p>
          <a:p>
            <a:pPr eaLnBrk="1" hangingPunct="1">
              <a:lnSpc>
                <a:spcPct val="90000"/>
              </a:lnSpc>
              <a:buFontTx/>
              <a:buNone/>
            </a:pPr>
            <a:endParaRPr lang="en-US" sz="2400" dirty="0" smtClean="0">
              <a:latin typeface="+mj-lt"/>
              <a:cs typeface="Times New Roman" pitchFamily="18" charset="0"/>
            </a:endParaRPr>
          </a:p>
          <a:p>
            <a:pPr eaLnBrk="1" hangingPunct="1">
              <a:lnSpc>
                <a:spcPct val="90000"/>
              </a:lnSpc>
              <a:buFontTx/>
              <a:buNone/>
            </a:pPr>
            <a:r>
              <a:rPr lang="en-US" sz="2400" dirty="0" smtClean="0">
                <a:latin typeface="+mj-lt"/>
                <a:cs typeface="Times New Roman" pitchFamily="18" charset="0"/>
              </a:rPr>
              <a:t>					</a:t>
            </a:r>
            <a:r>
              <a:rPr lang="en-US" sz="2400" dirty="0" err="1" smtClean="0">
                <a:latin typeface="+mj-lt"/>
                <a:cs typeface="Times New Roman" pitchFamily="18" charset="0"/>
              </a:rPr>
              <a:t>BioUML</a:t>
            </a:r>
            <a:r>
              <a:rPr lang="en-US" sz="2400" dirty="0" smtClean="0">
                <a:latin typeface="+mj-lt"/>
                <a:cs typeface="Times New Roman" pitchFamily="18" charset="0"/>
              </a:rPr>
              <a:t> team</a:t>
            </a:r>
          </a:p>
          <a:p>
            <a:pPr eaLnBrk="1" hangingPunct="1">
              <a:lnSpc>
                <a:spcPct val="90000"/>
              </a:lnSpc>
              <a:buFontTx/>
              <a:buNone/>
            </a:pPr>
            <a:r>
              <a:rPr lang="en-US" sz="2000" i="1" dirty="0" smtClean="0">
                <a:latin typeface="+mj-lt"/>
                <a:cs typeface="Times New Roman" pitchFamily="18" charset="0"/>
              </a:rPr>
              <a:t>               </a:t>
            </a:r>
            <a:r>
              <a:rPr lang="en-US" sz="2000" i="1" u="sng" dirty="0" smtClean="0">
                <a:latin typeface="+mj-lt"/>
                <a:cs typeface="Times New Roman" pitchFamily="18" charset="0"/>
              </a:rPr>
              <a:t>Software developers</a:t>
            </a:r>
            <a:r>
              <a:rPr lang="en-US" sz="2000" i="1" dirty="0" smtClean="0">
                <a:latin typeface="+mj-lt"/>
                <a:cs typeface="Times New Roman" pitchFamily="18" charset="0"/>
              </a:rPr>
              <a:t> 			</a:t>
            </a:r>
            <a:r>
              <a:rPr lang="en-US" sz="2000" i="1" u="sng" dirty="0" smtClean="0">
                <a:latin typeface="+mj-lt"/>
                <a:cs typeface="Times New Roman" pitchFamily="18" charset="0"/>
              </a:rPr>
              <a:t>Biologists</a:t>
            </a:r>
          </a:p>
          <a:p>
            <a:pPr eaLnBrk="1" hangingPunct="1">
              <a:lnSpc>
                <a:spcPct val="90000"/>
              </a:lnSpc>
              <a:buFontTx/>
              <a:buNone/>
            </a:pPr>
            <a:r>
              <a:rPr lang="ru-RU" sz="2000" i="1" dirty="0" err="1" smtClean="0">
                <a:latin typeface="+mj-lt"/>
              </a:rPr>
              <a:t>Nikita</a:t>
            </a:r>
            <a:r>
              <a:rPr lang="ru-RU" sz="2000" i="1" dirty="0" smtClean="0">
                <a:latin typeface="+mj-lt"/>
              </a:rPr>
              <a:t> </a:t>
            </a:r>
            <a:r>
              <a:rPr lang="ru-RU" sz="2000" i="1" dirty="0" err="1" smtClean="0">
                <a:latin typeface="+mj-lt"/>
              </a:rPr>
              <a:t>Tolstyh</a:t>
            </a:r>
            <a:r>
              <a:rPr lang="en-US" sz="2000" i="1" dirty="0" smtClean="0">
                <a:latin typeface="+mj-lt"/>
              </a:rPr>
              <a:t>		 </a:t>
            </a:r>
            <a:r>
              <a:rPr lang="ru-RU" sz="2000" i="1" dirty="0" err="1" smtClean="0">
                <a:latin typeface="+mj-lt"/>
              </a:rPr>
              <a:t>Ilya</a:t>
            </a:r>
            <a:r>
              <a:rPr lang="ru-RU" sz="2000" i="1" dirty="0" smtClean="0">
                <a:latin typeface="+mj-lt"/>
              </a:rPr>
              <a:t> </a:t>
            </a:r>
            <a:r>
              <a:rPr lang="ru-RU" sz="2000" i="1" dirty="0" err="1" smtClean="0">
                <a:latin typeface="+mj-lt"/>
              </a:rPr>
              <a:t>Kiselev</a:t>
            </a:r>
            <a:r>
              <a:rPr lang="en-US" sz="2000" i="1" dirty="0" smtClean="0">
                <a:latin typeface="+mj-lt"/>
              </a:rPr>
              <a:t> 		</a:t>
            </a:r>
            <a:r>
              <a:rPr lang="en-US" sz="2000" i="1" dirty="0" err="1" smtClean="0">
                <a:latin typeface="+mj-lt"/>
                <a:cs typeface="Times New Roman" pitchFamily="18" charset="0"/>
              </a:rPr>
              <a:t>Ruslan</a:t>
            </a:r>
            <a:r>
              <a:rPr lang="en-US" sz="2000" i="1" dirty="0" smtClean="0">
                <a:latin typeface="+mj-lt"/>
                <a:cs typeface="Times New Roman" pitchFamily="18" charset="0"/>
              </a:rPr>
              <a:t> </a:t>
            </a:r>
            <a:r>
              <a:rPr lang="en-US" sz="2000" i="1" dirty="0" err="1" smtClean="0">
                <a:latin typeface="+mj-lt"/>
                <a:cs typeface="Times New Roman" pitchFamily="18" charset="0"/>
              </a:rPr>
              <a:t>Sharipov</a:t>
            </a:r>
            <a:r>
              <a:rPr lang="en-US" sz="2000" i="1" dirty="0" smtClean="0">
                <a:latin typeface="+mj-lt"/>
                <a:cs typeface="Times New Roman" pitchFamily="18" charset="0"/>
              </a:rPr>
              <a:t> </a:t>
            </a:r>
            <a:endParaRPr lang="ru-RU" sz="2000" i="1" dirty="0" smtClean="0">
              <a:latin typeface="+mj-lt"/>
            </a:endParaRPr>
          </a:p>
          <a:p>
            <a:pPr eaLnBrk="1" hangingPunct="1">
              <a:lnSpc>
                <a:spcPct val="90000"/>
              </a:lnSpc>
              <a:buFontTx/>
              <a:buNone/>
            </a:pPr>
            <a:r>
              <a:rPr lang="en-US" sz="2000" i="1" dirty="0" err="1" smtClean="0">
                <a:latin typeface="+mj-lt"/>
              </a:rPr>
              <a:t>Tagir</a:t>
            </a:r>
            <a:r>
              <a:rPr lang="en-US" sz="2000" i="1" dirty="0" smtClean="0">
                <a:latin typeface="+mj-lt"/>
              </a:rPr>
              <a:t> </a:t>
            </a:r>
            <a:r>
              <a:rPr lang="en-US" sz="2000" i="1" dirty="0" err="1" smtClean="0">
                <a:latin typeface="+mj-lt"/>
              </a:rPr>
              <a:t>Valeev</a:t>
            </a:r>
            <a:r>
              <a:rPr lang="en-US" sz="2000" i="1" dirty="0" smtClean="0">
                <a:latin typeface="+mj-lt"/>
              </a:rPr>
              <a:t> 		 </a:t>
            </a:r>
            <a:r>
              <a:rPr lang="ru-RU" sz="2000" i="1" dirty="0" err="1" smtClean="0">
                <a:latin typeface="+mj-lt"/>
              </a:rPr>
              <a:t>Elena</a:t>
            </a:r>
            <a:r>
              <a:rPr lang="ru-RU" sz="2000" i="1" dirty="0" smtClean="0">
                <a:latin typeface="+mj-lt"/>
              </a:rPr>
              <a:t> </a:t>
            </a:r>
            <a:r>
              <a:rPr lang="en-US" sz="2000" i="1" dirty="0" err="1" smtClean="0">
                <a:latin typeface="+mj-lt"/>
              </a:rPr>
              <a:t>Kutumova</a:t>
            </a:r>
            <a:r>
              <a:rPr lang="en-US" sz="2000" i="1" dirty="0" smtClean="0">
                <a:latin typeface="+mj-lt"/>
              </a:rPr>
              <a:t>		Ivan </a:t>
            </a:r>
            <a:r>
              <a:rPr lang="en-US" sz="2000" i="1" dirty="0" err="1" smtClean="0">
                <a:latin typeface="+mj-lt"/>
              </a:rPr>
              <a:t>Yevshin</a:t>
            </a:r>
            <a:endParaRPr lang="ru-RU" sz="2000" i="1" dirty="0" smtClean="0">
              <a:latin typeface="+mj-lt"/>
            </a:endParaRPr>
          </a:p>
          <a:p>
            <a:pPr eaLnBrk="1" hangingPunct="1">
              <a:lnSpc>
                <a:spcPct val="90000"/>
              </a:lnSpc>
              <a:buFontTx/>
              <a:buNone/>
            </a:pPr>
            <a:r>
              <a:rPr lang="en-US" sz="2000" i="1" dirty="0" smtClean="0">
                <a:latin typeface="+mj-lt"/>
              </a:rPr>
              <a:t>Anna </a:t>
            </a:r>
            <a:r>
              <a:rPr lang="en-US" sz="2000" i="1" dirty="0" err="1" smtClean="0">
                <a:latin typeface="+mj-lt"/>
              </a:rPr>
              <a:t>Ryabova</a:t>
            </a:r>
            <a:r>
              <a:rPr lang="en-US" sz="2000" i="1" dirty="0" smtClean="0">
                <a:latin typeface="+mj-lt"/>
              </a:rPr>
              <a:t>		 </a:t>
            </a:r>
            <a:r>
              <a:rPr lang="ru-RU" sz="2000" i="1" dirty="0" err="1" smtClean="0">
                <a:latin typeface="+mj-lt"/>
              </a:rPr>
              <a:t>Alexey</a:t>
            </a:r>
            <a:r>
              <a:rPr lang="ru-RU" sz="2000" i="1" dirty="0" smtClean="0">
                <a:latin typeface="+mj-lt"/>
              </a:rPr>
              <a:t> </a:t>
            </a:r>
            <a:r>
              <a:rPr lang="ru-RU" sz="2000" i="1" dirty="0" err="1" smtClean="0">
                <a:latin typeface="+mj-lt"/>
              </a:rPr>
              <a:t>Shadrin</a:t>
            </a:r>
            <a:endParaRPr lang="ru-RU" sz="2000" i="1" dirty="0" smtClean="0">
              <a:latin typeface="+mj-lt"/>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0242" name="Picture 2" descr="C:\Dokumente und Einstellungen\ake\Desktop\canonpathways.bmp"/>
          <p:cNvPicPr>
            <a:picLocks noChangeAspect="1" noChangeArrowheads="1"/>
          </p:cNvPicPr>
          <p:nvPr/>
        </p:nvPicPr>
        <p:blipFill>
          <a:blip r:embed="rId2" cstate="print"/>
          <a:srcRect l="14841" t="20505" r="21887" b="12123"/>
          <a:stretch>
            <a:fillRect/>
          </a:stretch>
        </p:blipFill>
        <p:spPr bwMode="auto">
          <a:xfrm>
            <a:off x="1219200" y="990600"/>
            <a:ext cx="6705600" cy="5711825"/>
          </a:xfrm>
          <a:prstGeom prst="rect">
            <a:avLst/>
          </a:prstGeom>
          <a:noFill/>
        </p:spPr>
      </p:pic>
      <p:sp>
        <p:nvSpPr>
          <p:cNvPr id="650243" name="Text Box 3"/>
          <p:cNvSpPr txBox="1">
            <a:spLocks noChangeArrowheads="1"/>
          </p:cNvSpPr>
          <p:nvPr/>
        </p:nvSpPr>
        <p:spPr bwMode="auto">
          <a:xfrm>
            <a:off x="533400" y="304800"/>
            <a:ext cx="6192838" cy="396875"/>
          </a:xfrm>
          <a:prstGeom prst="rect">
            <a:avLst/>
          </a:prstGeom>
          <a:noFill/>
          <a:ln w="3175">
            <a:noFill/>
            <a:miter lim="800000"/>
            <a:headEnd/>
            <a:tailEnd type="none" w="sm" len="sm"/>
          </a:ln>
          <a:effectLst/>
        </p:spPr>
        <p:txBody>
          <a:bodyPr wrap="none">
            <a:spAutoFit/>
          </a:bodyPr>
          <a:lstStyle/>
          <a:p>
            <a:pPr algn="l">
              <a:lnSpc>
                <a:spcPct val="100000"/>
              </a:lnSpc>
              <a:buClrTx/>
              <a:buSzTx/>
              <a:buFontTx/>
              <a:buNone/>
            </a:pPr>
            <a:r>
              <a:rPr lang="en-US" sz="2000" dirty="0">
                <a:solidFill>
                  <a:srgbClr val="CC3300"/>
                </a:solidFill>
              </a:rPr>
              <a:t>Mapping on canonical pathways (using Ingenuity)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1026"/>
          <p:cNvSpPr txBox="1">
            <a:spLocks noChangeArrowheads="1"/>
          </p:cNvSpPr>
          <p:nvPr/>
        </p:nvSpPr>
        <p:spPr bwMode="auto">
          <a:xfrm>
            <a:off x="3203575" y="3068638"/>
            <a:ext cx="3547766" cy="1323439"/>
          </a:xfrm>
          <a:prstGeom prst="rect">
            <a:avLst/>
          </a:prstGeom>
          <a:noFill/>
          <a:ln w="9525">
            <a:noFill/>
            <a:miter lim="800000"/>
            <a:headEnd/>
            <a:tailEnd/>
          </a:ln>
        </p:spPr>
        <p:txBody>
          <a:bodyPr wrap="none">
            <a:spAutoFit/>
          </a:bodyPr>
          <a:lstStyle/>
          <a:p>
            <a:pPr algn="l"/>
            <a:r>
              <a:rPr lang="de-DE" sz="8000" b="1">
                <a:solidFill>
                  <a:srgbClr val="2C28DF"/>
                </a:solidFill>
              </a:rPr>
              <a:t>Why ?</a:t>
            </a:r>
            <a:r>
              <a:rPr lang="de-DE" sz="8000">
                <a:solidFill>
                  <a:srgbClr val="2C28DF"/>
                </a:solidFill>
              </a:rPr>
              <a:t> </a:t>
            </a:r>
          </a:p>
        </p:txBody>
      </p:sp>
      <p:sp>
        <p:nvSpPr>
          <p:cNvPr id="46083" name="Text Box 1027"/>
          <p:cNvSpPr txBox="1">
            <a:spLocks noChangeArrowheads="1"/>
          </p:cNvSpPr>
          <p:nvPr/>
        </p:nvSpPr>
        <p:spPr bwMode="auto">
          <a:xfrm>
            <a:off x="989013" y="333375"/>
            <a:ext cx="7112000" cy="1938338"/>
          </a:xfrm>
          <a:prstGeom prst="rect">
            <a:avLst/>
          </a:prstGeom>
          <a:noFill/>
          <a:ln w="9525">
            <a:noFill/>
            <a:miter lim="800000"/>
            <a:headEnd/>
            <a:tailEnd/>
          </a:ln>
        </p:spPr>
        <p:txBody>
          <a:bodyPr wrap="none">
            <a:spAutoFit/>
          </a:bodyPr>
          <a:lstStyle/>
          <a:p>
            <a:r>
              <a:rPr lang="de-DE" sz="4000" b="1">
                <a:solidFill>
                  <a:srgbClr val="2C28DF"/>
                </a:solidFill>
              </a:rPr>
              <a:t>Mapping on pathways does</a:t>
            </a:r>
          </a:p>
          <a:p>
            <a:r>
              <a:rPr lang="de-DE" sz="4000" b="1">
                <a:solidFill>
                  <a:srgbClr val="2C28DF"/>
                </a:solidFill>
              </a:rPr>
              <a:t>not work </a:t>
            </a:r>
            <a:br>
              <a:rPr lang="de-DE" sz="4000" b="1">
                <a:solidFill>
                  <a:srgbClr val="2C28DF"/>
                </a:solidFill>
              </a:rPr>
            </a:br>
            <a:r>
              <a:rPr lang="de-DE" sz="4000" b="1">
                <a:solidFill>
                  <a:srgbClr val="2C28DF"/>
                </a:solidFill>
              </a:rPr>
              <a:t>(even in such a simple case)</a:t>
            </a:r>
            <a:endParaRPr lang="de-DE" sz="4000">
              <a:solidFill>
                <a:srgbClr val="2C28DF"/>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990600" y="1066800"/>
            <a:ext cx="6934200" cy="5186363"/>
          </a:xfrm>
          <a:prstGeom prst="rect">
            <a:avLst/>
          </a:prstGeom>
          <a:noFill/>
          <a:ln w="9525">
            <a:noFill/>
            <a:miter lim="800000"/>
            <a:headEnd/>
            <a:tailEnd/>
          </a:ln>
        </p:spPr>
      </p:pic>
      <p:sp>
        <p:nvSpPr>
          <p:cNvPr id="40964" name="Line 4"/>
          <p:cNvSpPr>
            <a:spLocks noChangeShapeType="1"/>
          </p:cNvSpPr>
          <p:nvPr/>
        </p:nvSpPr>
        <p:spPr bwMode="auto">
          <a:xfrm flipH="1">
            <a:off x="5638800" y="3886200"/>
            <a:ext cx="381000" cy="762000"/>
          </a:xfrm>
          <a:prstGeom prst="line">
            <a:avLst/>
          </a:prstGeom>
          <a:noFill/>
          <a:ln w="9525">
            <a:solidFill>
              <a:schemeClr val="tx1"/>
            </a:solidFill>
            <a:round/>
            <a:headEnd/>
            <a:tailEnd type="triangle" w="med" len="med"/>
          </a:ln>
        </p:spPr>
        <p:txBody>
          <a:bodyPr/>
          <a:lstStyle/>
          <a:p>
            <a:endParaRPr lang="de-DE"/>
          </a:p>
        </p:txBody>
      </p:sp>
      <p:grpSp>
        <p:nvGrpSpPr>
          <p:cNvPr id="2" name="Group 5"/>
          <p:cNvGrpSpPr>
            <a:grpSpLocks/>
          </p:cNvGrpSpPr>
          <p:nvPr/>
        </p:nvGrpSpPr>
        <p:grpSpPr bwMode="auto">
          <a:xfrm>
            <a:off x="3429000" y="4495800"/>
            <a:ext cx="2828925" cy="1181100"/>
            <a:chOff x="2160" y="2832"/>
            <a:chExt cx="1782" cy="744"/>
          </a:xfrm>
        </p:grpSpPr>
        <p:sp>
          <p:nvSpPr>
            <p:cNvPr id="40966" name="Oval 6"/>
            <p:cNvSpPr>
              <a:spLocks noChangeArrowheads="1"/>
            </p:cNvSpPr>
            <p:nvPr/>
          </p:nvSpPr>
          <p:spPr bwMode="auto">
            <a:xfrm>
              <a:off x="2928" y="2928"/>
              <a:ext cx="288" cy="192"/>
            </a:xfrm>
            <a:prstGeom prst="ellipse">
              <a:avLst/>
            </a:prstGeom>
            <a:solidFill>
              <a:srgbClr val="800080"/>
            </a:solidFill>
            <a:ln w="9525">
              <a:solidFill>
                <a:schemeClr val="tx1"/>
              </a:solidFill>
              <a:round/>
              <a:headEnd/>
              <a:tailEnd/>
            </a:ln>
          </p:spPr>
          <p:txBody>
            <a:bodyPr wrap="none" anchor="ctr"/>
            <a:lstStyle/>
            <a:p>
              <a:pPr algn="ctr"/>
              <a:r>
                <a:rPr lang="de-DE" sz="1200" b="1">
                  <a:solidFill>
                    <a:schemeClr val="bg1"/>
                  </a:solidFill>
                </a:rPr>
                <a:t>TF2</a:t>
              </a:r>
            </a:p>
          </p:txBody>
        </p:sp>
        <p:sp>
          <p:nvSpPr>
            <p:cNvPr id="40967" name="Oval 7"/>
            <p:cNvSpPr>
              <a:spLocks noChangeArrowheads="1"/>
            </p:cNvSpPr>
            <p:nvPr/>
          </p:nvSpPr>
          <p:spPr bwMode="auto">
            <a:xfrm>
              <a:off x="3360" y="2976"/>
              <a:ext cx="288" cy="192"/>
            </a:xfrm>
            <a:prstGeom prst="ellipse">
              <a:avLst/>
            </a:prstGeom>
            <a:solidFill>
              <a:srgbClr val="800080"/>
            </a:solidFill>
            <a:ln w="9525">
              <a:solidFill>
                <a:schemeClr val="tx1"/>
              </a:solidFill>
              <a:round/>
              <a:headEnd/>
              <a:tailEnd/>
            </a:ln>
          </p:spPr>
          <p:txBody>
            <a:bodyPr wrap="none" anchor="ctr"/>
            <a:lstStyle/>
            <a:p>
              <a:pPr algn="ctr"/>
              <a:r>
                <a:rPr lang="de-DE" sz="1200" b="1">
                  <a:solidFill>
                    <a:schemeClr val="bg1"/>
                  </a:solidFill>
                </a:rPr>
                <a:t>TF3</a:t>
              </a:r>
            </a:p>
          </p:txBody>
        </p:sp>
        <p:sp>
          <p:nvSpPr>
            <p:cNvPr id="40968" name="Oval 8"/>
            <p:cNvSpPr>
              <a:spLocks noChangeArrowheads="1"/>
            </p:cNvSpPr>
            <p:nvPr/>
          </p:nvSpPr>
          <p:spPr bwMode="auto">
            <a:xfrm>
              <a:off x="2580" y="3054"/>
              <a:ext cx="288" cy="192"/>
            </a:xfrm>
            <a:prstGeom prst="ellipse">
              <a:avLst/>
            </a:prstGeom>
            <a:solidFill>
              <a:srgbClr val="800080"/>
            </a:solidFill>
            <a:ln w="9525">
              <a:solidFill>
                <a:schemeClr val="tx1"/>
              </a:solidFill>
              <a:round/>
              <a:headEnd/>
              <a:tailEnd/>
            </a:ln>
          </p:spPr>
          <p:txBody>
            <a:bodyPr wrap="none" anchor="ctr"/>
            <a:lstStyle/>
            <a:p>
              <a:pPr algn="ctr"/>
              <a:r>
                <a:rPr lang="de-DE" sz="1200" b="1">
                  <a:solidFill>
                    <a:schemeClr val="bg1"/>
                  </a:solidFill>
                </a:rPr>
                <a:t>TF1</a:t>
              </a:r>
            </a:p>
          </p:txBody>
        </p:sp>
        <p:sp>
          <p:nvSpPr>
            <p:cNvPr id="40969" name="Line 9"/>
            <p:cNvSpPr>
              <a:spLocks noChangeShapeType="1"/>
            </p:cNvSpPr>
            <p:nvPr/>
          </p:nvSpPr>
          <p:spPr bwMode="auto">
            <a:xfrm>
              <a:off x="2448" y="2880"/>
              <a:ext cx="192" cy="192"/>
            </a:xfrm>
            <a:prstGeom prst="line">
              <a:avLst/>
            </a:prstGeom>
            <a:noFill/>
            <a:ln w="9525">
              <a:solidFill>
                <a:schemeClr val="tx1"/>
              </a:solidFill>
              <a:round/>
              <a:headEnd/>
              <a:tailEnd type="triangle" w="med" len="med"/>
            </a:ln>
          </p:spPr>
          <p:txBody>
            <a:bodyPr/>
            <a:lstStyle/>
            <a:p>
              <a:endParaRPr lang="de-DE"/>
            </a:p>
          </p:txBody>
        </p:sp>
        <p:sp>
          <p:nvSpPr>
            <p:cNvPr id="40970" name="Line 10"/>
            <p:cNvSpPr>
              <a:spLocks noChangeShapeType="1"/>
            </p:cNvSpPr>
            <p:nvPr/>
          </p:nvSpPr>
          <p:spPr bwMode="auto">
            <a:xfrm>
              <a:off x="2640" y="2832"/>
              <a:ext cx="336" cy="96"/>
            </a:xfrm>
            <a:prstGeom prst="line">
              <a:avLst/>
            </a:prstGeom>
            <a:noFill/>
            <a:ln w="9525">
              <a:solidFill>
                <a:schemeClr val="tx1"/>
              </a:solidFill>
              <a:round/>
              <a:headEnd/>
              <a:tailEnd type="triangle" w="med" len="med"/>
            </a:ln>
          </p:spPr>
          <p:txBody>
            <a:bodyPr/>
            <a:lstStyle/>
            <a:p>
              <a:endParaRPr lang="de-DE"/>
            </a:p>
          </p:txBody>
        </p:sp>
        <p:sp>
          <p:nvSpPr>
            <p:cNvPr id="40971" name="Line 11"/>
            <p:cNvSpPr>
              <a:spLocks noChangeShapeType="1"/>
            </p:cNvSpPr>
            <p:nvPr/>
          </p:nvSpPr>
          <p:spPr bwMode="auto">
            <a:xfrm>
              <a:off x="2256" y="3120"/>
              <a:ext cx="672" cy="432"/>
            </a:xfrm>
            <a:prstGeom prst="line">
              <a:avLst/>
            </a:prstGeom>
            <a:noFill/>
            <a:ln w="28575">
              <a:solidFill>
                <a:srgbClr val="FF0000"/>
              </a:solidFill>
              <a:round/>
              <a:headEnd/>
              <a:tailEnd type="triangle" w="med" len="med"/>
            </a:ln>
          </p:spPr>
          <p:txBody>
            <a:bodyPr/>
            <a:lstStyle/>
            <a:p>
              <a:endParaRPr lang="de-DE"/>
            </a:p>
          </p:txBody>
        </p:sp>
        <p:sp>
          <p:nvSpPr>
            <p:cNvPr id="40972" name="Line 12"/>
            <p:cNvSpPr>
              <a:spLocks noChangeShapeType="1"/>
            </p:cNvSpPr>
            <p:nvPr/>
          </p:nvSpPr>
          <p:spPr bwMode="auto">
            <a:xfrm>
              <a:off x="2256" y="3120"/>
              <a:ext cx="816" cy="432"/>
            </a:xfrm>
            <a:prstGeom prst="line">
              <a:avLst/>
            </a:prstGeom>
            <a:noFill/>
            <a:ln w="28575">
              <a:solidFill>
                <a:srgbClr val="FF0000"/>
              </a:solidFill>
              <a:round/>
              <a:headEnd/>
              <a:tailEnd type="triangle" w="med" len="med"/>
            </a:ln>
          </p:spPr>
          <p:txBody>
            <a:bodyPr/>
            <a:lstStyle/>
            <a:p>
              <a:endParaRPr lang="de-DE"/>
            </a:p>
          </p:txBody>
        </p:sp>
        <p:sp>
          <p:nvSpPr>
            <p:cNvPr id="40973" name="Line 13"/>
            <p:cNvSpPr>
              <a:spLocks noChangeShapeType="1"/>
            </p:cNvSpPr>
            <p:nvPr/>
          </p:nvSpPr>
          <p:spPr bwMode="auto">
            <a:xfrm>
              <a:off x="2256" y="3120"/>
              <a:ext cx="912" cy="432"/>
            </a:xfrm>
            <a:prstGeom prst="line">
              <a:avLst/>
            </a:prstGeom>
            <a:noFill/>
            <a:ln w="28575">
              <a:solidFill>
                <a:srgbClr val="FF0000"/>
              </a:solidFill>
              <a:round/>
              <a:headEnd/>
              <a:tailEnd type="triangle" w="med" len="med"/>
            </a:ln>
          </p:spPr>
          <p:txBody>
            <a:bodyPr/>
            <a:lstStyle/>
            <a:p>
              <a:endParaRPr lang="de-DE"/>
            </a:p>
          </p:txBody>
        </p:sp>
        <p:sp>
          <p:nvSpPr>
            <p:cNvPr id="40974" name="Line 14"/>
            <p:cNvSpPr>
              <a:spLocks noChangeShapeType="1"/>
            </p:cNvSpPr>
            <p:nvPr/>
          </p:nvSpPr>
          <p:spPr bwMode="auto">
            <a:xfrm>
              <a:off x="2160" y="3120"/>
              <a:ext cx="672" cy="432"/>
            </a:xfrm>
            <a:prstGeom prst="line">
              <a:avLst/>
            </a:prstGeom>
            <a:noFill/>
            <a:ln w="28575">
              <a:solidFill>
                <a:srgbClr val="FF0000"/>
              </a:solidFill>
              <a:round/>
              <a:headEnd/>
              <a:tailEnd type="triangle" w="med" len="med"/>
            </a:ln>
          </p:spPr>
          <p:txBody>
            <a:bodyPr/>
            <a:lstStyle/>
            <a:p>
              <a:endParaRPr lang="de-DE"/>
            </a:p>
          </p:txBody>
        </p:sp>
        <p:sp>
          <p:nvSpPr>
            <p:cNvPr id="40975" name="Line 15"/>
            <p:cNvSpPr>
              <a:spLocks noChangeShapeType="1"/>
            </p:cNvSpPr>
            <p:nvPr/>
          </p:nvSpPr>
          <p:spPr bwMode="auto">
            <a:xfrm>
              <a:off x="2160" y="3120"/>
              <a:ext cx="528" cy="432"/>
            </a:xfrm>
            <a:prstGeom prst="line">
              <a:avLst/>
            </a:prstGeom>
            <a:noFill/>
            <a:ln w="28575">
              <a:solidFill>
                <a:srgbClr val="FF0000"/>
              </a:solidFill>
              <a:round/>
              <a:headEnd/>
              <a:tailEnd type="triangle" w="med" len="med"/>
            </a:ln>
          </p:spPr>
          <p:txBody>
            <a:bodyPr/>
            <a:lstStyle/>
            <a:p>
              <a:endParaRPr lang="de-DE"/>
            </a:p>
          </p:txBody>
        </p:sp>
        <p:sp>
          <p:nvSpPr>
            <p:cNvPr id="40976" name="Line 16"/>
            <p:cNvSpPr>
              <a:spLocks noChangeShapeType="1"/>
            </p:cNvSpPr>
            <p:nvPr/>
          </p:nvSpPr>
          <p:spPr bwMode="auto">
            <a:xfrm>
              <a:off x="2832" y="3216"/>
              <a:ext cx="528" cy="336"/>
            </a:xfrm>
            <a:prstGeom prst="line">
              <a:avLst/>
            </a:prstGeom>
            <a:noFill/>
            <a:ln w="28575">
              <a:solidFill>
                <a:srgbClr val="FF0000"/>
              </a:solidFill>
              <a:round/>
              <a:headEnd/>
              <a:tailEnd type="triangle" w="med" len="med"/>
            </a:ln>
          </p:spPr>
          <p:txBody>
            <a:bodyPr/>
            <a:lstStyle/>
            <a:p>
              <a:endParaRPr lang="de-DE"/>
            </a:p>
          </p:txBody>
        </p:sp>
        <p:sp>
          <p:nvSpPr>
            <p:cNvPr id="40977" name="Line 17"/>
            <p:cNvSpPr>
              <a:spLocks noChangeShapeType="1"/>
            </p:cNvSpPr>
            <p:nvPr/>
          </p:nvSpPr>
          <p:spPr bwMode="auto">
            <a:xfrm>
              <a:off x="2832" y="3216"/>
              <a:ext cx="432" cy="336"/>
            </a:xfrm>
            <a:prstGeom prst="line">
              <a:avLst/>
            </a:prstGeom>
            <a:noFill/>
            <a:ln w="28575">
              <a:solidFill>
                <a:srgbClr val="FF0000"/>
              </a:solidFill>
              <a:round/>
              <a:headEnd/>
              <a:tailEnd type="triangle" w="med" len="med"/>
            </a:ln>
          </p:spPr>
          <p:txBody>
            <a:bodyPr/>
            <a:lstStyle/>
            <a:p>
              <a:endParaRPr lang="de-DE"/>
            </a:p>
          </p:txBody>
        </p:sp>
        <p:sp>
          <p:nvSpPr>
            <p:cNvPr id="40978" name="Line 18"/>
            <p:cNvSpPr>
              <a:spLocks noChangeShapeType="1"/>
            </p:cNvSpPr>
            <p:nvPr/>
          </p:nvSpPr>
          <p:spPr bwMode="auto">
            <a:xfrm>
              <a:off x="2832" y="3216"/>
              <a:ext cx="624" cy="336"/>
            </a:xfrm>
            <a:prstGeom prst="line">
              <a:avLst/>
            </a:prstGeom>
            <a:noFill/>
            <a:ln w="28575">
              <a:solidFill>
                <a:srgbClr val="FF0000"/>
              </a:solidFill>
              <a:round/>
              <a:headEnd/>
              <a:tailEnd type="triangle" w="med" len="med"/>
            </a:ln>
          </p:spPr>
          <p:txBody>
            <a:bodyPr/>
            <a:lstStyle/>
            <a:p>
              <a:endParaRPr lang="de-DE"/>
            </a:p>
          </p:txBody>
        </p:sp>
        <p:sp>
          <p:nvSpPr>
            <p:cNvPr id="40979" name="Line 19"/>
            <p:cNvSpPr>
              <a:spLocks noChangeShapeType="1"/>
            </p:cNvSpPr>
            <p:nvPr/>
          </p:nvSpPr>
          <p:spPr bwMode="auto">
            <a:xfrm>
              <a:off x="2880" y="3216"/>
              <a:ext cx="672" cy="336"/>
            </a:xfrm>
            <a:prstGeom prst="line">
              <a:avLst/>
            </a:prstGeom>
            <a:noFill/>
            <a:ln w="28575">
              <a:solidFill>
                <a:srgbClr val="FF0000"/>
              </a:solidFill>
              <a:round/>
              <a:headEnd/>
              <a:tailEnd type="triangle" w="med" len="med"/>
            </a:ln>
          </p:spPr>
          <p:txBody>
            <a:bodyPr/>
            <a:lstStyle/>
            <a:p>
              <a:endParaRPr lang="de-DE"/>
            </a:p>
          </p:txBody>
        </p:sp>
        <p:sp>
          <p:nvSpPr>
            <p:cNvPr id="40980" name="Line 20"/>
            <p:cNvSpPr>
              <a:spLocks noChangeShapeType="1"/>
            </p:cNvSpPr>
            <p:nvPr/>
          </p:nvSpPr>
          <p:spPr bwMode="auto">
            <a:xfrm>
              <a:off x="3120" y="3120"/>
              <a:ext cx="48" cy="432"/>
            </a:xfrm>
            <a:prstGeom prst="line">
              <a:avLst/>
            </a:prstGeom>
            <a:noFill/>
            <a:ln w="28575">
              <a:solidFill>
                <a:srgbClr val="FF0000"/>
              </a:solidFill>
              <a:round/>
              <a:headEnd/>
              <a:tailEnd type="triangle" w="med" len="med"/>
            </a:ln>
          </p:spPr>
          <p:txBody>
            <a:bodyPr/>
            <a:lstStyle/>
            <a:p>
              <a:endParaRPr lang="de-DE"/>
            </a:p>
          </p:txBody>
        </p:sp>
        <p:sp>
          <p:nvSpPr>
            <p:cNvPr id="40981" name="Line 21"/>
            <p:cNvSpPr>
              <a:spLocks noChangeShapeType="1"/>
            </p:cNvSpPr>
            <p:nvPr/>
          </p:nvSpPr>
          <p:spPr bwMode="auto">
            <a:xfrm>
              <a:off x="3120" y="3120"/>
              <a:ext cx="144" cy="432"/>
            </a:xfrm>
            <a:prstGeom prst="line">
              <a:avLst/>
            </a:prstGeom>
            <a:noFill/>
            <a:ln w="28575">
              <a:solidFill>
                <a:srgbClr val="FF0000"/>
              </a:solidFill>
              <a:round/>
              <a:headEnd/>
              <a:tailEnd type="triangle" w="med" len="med"/>
            </a:ln>
          </p:spPr>
          <p:txBody>
            <a:bodyPr/>
            <a:lstStyle/>
            <a:p>
              <a:endParaRPr lang="de-DE"/>
            </a:p>
          </p:txBody>
        </p:sp>
        <p:sp>
          <p:nvSpPr>
            <p:cNvPr id="40982" name="Line 22"/>
            <p:cNvSpPr>
              <a:spLocks noChangeShapeType="1"/>
            </p:cNvSpPr>
            <p:nvPr/>
          </p:nvSpPr>
          <p:spPr bwMode="auto">
            <a:xfrm flipH="1">
              <a:off x="3204" y="3168"/>
              <a:ext cx="252" cy="378"/>
            </a:xfrm>
            <a:prstGeom prst="line">
              <a:avLst/>
            </a:prstGeom>
            <a:noFill/>
            <a:ln w="28575">
              <a:solidFill>
                <a:srgbClr val="FF0000"/>
              </a:solidFill>
              <a:round/>
              <a:headEnd/>
              <a:tailEnd type="triangle" w="med" len="med"/>
            </a:ln>
          </p:spPr>
          <p:txBody>
            <a:bodyPr/>
            <a:lstStyle/>
            <a:p>
              <a:endParaRPr lang="de-DE"/>
            </a:p>
          </p:txBody>
        </p:sp>
        <p:sp>
          <p:nvSpPr>
            <p:cNvPr id="40983" name="Line 23"/>
            <p:cNvSpPr>
              <a:spLocks noChangeShapeType="1"/>
            </p:cNvSpPr>
            <p:nvPr/>
          </p:nvSpPr>
          <p:spPr bwMode="auto">
            <a:xfrm flipH="1">
              <a:off x="3312" y="3168"/>
              <a:ext cx="144" cy="384"/>
            </a:xfrm>
            <a:prstGeom prst="line">
              <a:avLst/>
            </a:prstGeom>
            <a:noFill/>
            <a:ln w="28575">
              <a:solidFill>
                <a:srgbClr val="FF0000"/>
              </a:solidFill>
              <a:round/>
              <a:headEnd/>
              <a:tailEnd type="triangle" w="med" len="med"/>
            </a:ln>
          </p:spPr>
          <p:txBody>
            <a:bodyPr/>
            <a:lstStyle/>
            <a:p>
              <a:endParaRPr lang="de-DE"/>
            </a:p>
          </p:txBody>
        </p:sp>
        <p:sp>
          <p:nvSpPr>
            <p:cNvPr id="40984" name="Line 24"/>
            <p:cNvSpPr>
              <a:spLocks noChangeShapeType="1"/>
            </p:cNvSpPr>
            <p:nvPr/>
          </p:nvSpPr>
          <p:spPr bwMode="auto">
            <a:xfrm flipH="1">
              <a:off x="3408" y="3168"/>
              <a:ext cx="48" cy="384"/>
            </a:xfrm>
            <a:prstGeom prst="line">
              <a:avLst/>
            </a:prstGeom>
            <a:noFill/>
            <a:ln w="28575">
              <a:solidFill>
                <a:srgbClr val="FF0000"/>
              </a:solidFill>
              <a:round/>
              <a:headEnd/>
              <a:tailEnd type="triangle" w="med" len="med"/>
            </a:ln>
          </p:spPr>
          <p:txBody>
            <a:bodyPr/>
            <a:lstStyle/>
            <a:p>
              <a:endParaRPr lang="de-DE"/>
            </a:p>
          </p:txBody>
        </p:sp>
        <p:sp>
          <p:nvSpPr>
            <p:cNvPr id="40985" name="Line 25"/>
            <p:cNvSpPr>
              <a:spLocks noChangeShapeType="1"/>
            </p:cNvSpPr>
            <p:nvPr/>
          </p:nvSpPr>
          <p:spPr bwMode="auto">
            <a:xfrm flipH="1">
              <a:off x="3504" y="3312"/>
              <a:ext cx="288" cy="240"/>
            </a:xfrm>
            <a:prstGeom prst="line">
              <a:avLst/>
            </a:prstGeom>
            <a:noFill/>
            <a:ln w="28575">
              <a:solidFill>
                <a:srgbClr val="FF0000"/>
              </a:solidFill>
              <a:round/>
              <a:headEnd/>
              <a:tailEnd type="triangle" w="med" len="med"/>
            </a:ln>
          </p:spPr>
          <p:txBody>
            <a:bodyPr/>
            <a:lstStyle/>
            <a:p>
              <a:endParaRPr lang="de-DE"/>
            </a:p>
          </p:txBody>
        </p:sp>
        <p:sp>
          <p:nvSpPr>
            <p:cNvPr id="40986" name="Line 26"/>
            <p:cNvSpPr>
              <a:spLocks noChangeShapeType="1"/>
            </p:cNvSpPr>
            <p:nvPr/>
          </p:nvSpPr>
          <p:spPr bwMode="auto">
            <a:xfrm flipH="1">
              <a:off x="3600" y="3312"/>
              <a:ext cx="192" cy="240"/>
            </a:xfrm>
            <a:prstGeom prst="line">
              <a:avLst/>
            </a:prstGeom>
            <a:noFill/>
            <a:ln w="28575">
              <a:solidFill>
                <a:srgbClr val="FF0000"/>
              </a:solidFill>
              <a:round/>
              <a:headEnd/>
              <a:tailEnd type="triangle" w="med" len="med"/>
            </a:ln>
          </p:spPr>
          <p:txBody>
            <a:bodyPr/>
            <a:lstStyle/>
            <a:p>
              <a:endParaRPr lang="de-DE"/>
            </a:p>
          </p:txBody>
        </p:sp>
        <p:sp>
          <p:nvSpPr>
            <p:cNvPr id="40987" name="Line 27"/>
            <p:cNvSpPr>
              <a:spLocks noChangeShapeType="1"/>
            </p:cNvSpPr>
            <p:nvPr/>
          </p:nvSpPr>
          <p:spPr bwMode="auto">
            <a:xfrm flipH="1">
              <a:off x="3696" y="3312"/>
              <a:ext cx="96" cy="240"/>
            </a:xfrm>
            <a:prstGeom prst="line">
              <a:avLst/>
            </a:prstGeom>
            <a:noFill/>
            <a:ln w="28575">
              <a:solidFill>
                <a:srgbClr val="FF0000"/>
              </a:solidFill>
              <a:round/>
              <a:headEnd/>
              <a:tailEnd type="triangle" w="med" len="med"/>
            </a:ln>
          </p:spPr>
          <p:txBody>
            <a:bodyPr/>
            <a:lstStyle/>
            <a:p>
              <a:endParaRPr lang="de-DE"/>
            </a:p>
          </p:txBody>
        </p:sp>
        <p:sp>
          <p:nvSpPr>
            <p:cNvPr id="40988" name="Line 28"/>
            <p:cNvSpPr>
              <a:spLocks noChangeShapeType="1"/>
            </p:cNvSpPr>
            <p:nvPr/>
          </p:nvSpPr>
          <p:spPr bwMode="auto">
            <a:xfrm>
              <a:off x="3456" y="3168"/>
              <a:ext cx="96" cy="384"/>
            </a:xfrm>
            <a:prstGeom prst="line">
              <a:avLst/>
            </a:prstGeom>
            <a:noFill/>
            <a:ln w="28575">
              <a:solidFill>
                <a:srgbClr val="FF0000"/>
              </a:solidFill>
              <a:round/>
              <a:headEnd/>
              <a:tailEnd type="triangle" w="med" len="med"/>
            </a:ln>
          </p:spPr>
          <p:txBody>
            <a:bodyPr/>
            <a:lstStyle/>
            <a:p>
              <a:endParaRPr lang="de-DE"/>
            </a:p>
          </p:txBody>
        </p:sp>
        <p:sp>
          <p:nvSpPr>
            <p:cNvPr id="40989" name="Line 29"/>
            <p:cNvSpPr>
              <a:spLocks noChangeShapeType="1"/>
            </p:cNvSpPr>
            <p:nvPr/>
          </p:nvSpPr>
          <p:spPr bwMode="auto">
            <a:xfrm>
              <a:off x="2550" y="3576"/>
              <a:ext cx="1392" cy="0"/>
            </a:xfrm>
            <a:prstGeom prst="line">
              <a:avLst/>
            </a:prstGeom>
            <a:noFill/>
            <a:ln w="38100">
              <a:solidFill>
                <a:schemeClr val="tx1"/>
              </a:solidFill>
              <a:round/>
              <a:headEnd/>
              <a:tailEnd/>
            </a:ln>
          </p:spPr>
          <p:txBody>
            <a:bodyPr/>
            <a:lstStyle/>
            <a:p>
              <a:endParaRPr lang="de-DE"/>
            </a:p>
          </p:txBody>
        </p:sp>
      </p:grpSp>
      <p:sp>
        <p:nvSpPr>
          <p:cNvPr id="30" name="TextBox 29"/>
          <p:cNvSpPr txBox="1"/>
          <p:nvPr/>
        </p:nvSpPr>
        <p:spPr>
          <a:xfrm>
            <a:off x="6228184" y="5877272"/>
            <a:ext cx="1573892" cy="369332"/>
          </a:xfrm>
          <a:prstGeom prst="rect">
            <a:avLst/>
          </a:prstGeom>
          <a:noFill/>
        </p:spPr>
        <p:txBody>
          <a:bodyPr wrap="none" rtlCol="0">
            <a:spAutoFit/>
          </a:bodyPr>
          <a:lstStyle/>
          <a:p>
            <a:r>
              <a:rPr lang="de-DE" b="1" dirty="0" smtClean="0">
                <a:solidFill>
                  <a:srgbClr val="2C28DF"/>
                </a:solidFill>
              </a:rPr>
              <a:t>TRANSPATH</a:t>
            </a:r>
            <a:endParaRPr lang="de-DE" b="1" dirty="0">
              <a:solidFill>
                <a:srgbClr val="2C28DF"/>
              </a:solidFill>
            </a:endParaRPr>
          </a:p>
        </p:txBody>
      </p:sp>
      <p:sp>
        <p:nvSpPr>
          <p:cNvPr id="31" name="Rectangle 30"/>
          <p:cNvSpPr/>
          <p:nvPr/>
        </p:nvSpPr>
        <p:spPr bwMode="auto">
          <a:xfrm>
            <a:off x="179512" y="260648"/>
            <a:ext cx="3240360" cy="432048"/>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smtClean="0">
              <a:ln>
                <a:noFill/>
              </a:ln>
              <a:solidFill>
                <a:schemeClr val="tx1"/>
              </a:solidFill>
              <a:effectLst/>
              <a:latin typeface="Times New Roman" pitchFamily="18" charset="0"/>
            </a:endParaRPr>
          </a:p>
        </p:txBody>
      </p:sp>
      <p:sp>
        <p:nvSpPr>
          <p:cNvPr id="40963" name="Text Box 3"/>
          <p:cNvSpPr txBox="1">
            <a:spLocks noChangeArrowheads="1"/>
          </p:cNvSpPr>
          <p:nvPr/>
        </p:nvSpPr>
        <p:spPr bwMode="auto">
          <a:xfrm>
            <a:off x="1219200" y="0"/>
            <a:ext cx="6570663" cy="701675"/>
          </a:xfrm>
          <a:prstGeom prst="rect">
            <a:avLst/>
          </a:prstGeom>
          <a:noFill/>
          <a:ln w="9525">
            <a:noFill/>
            <a:miter lim="800000"/>
            <a:headEnd/>
            <a:tailEnd/>
          </a:ln>
        </p:spPr>
        <p:txBody>
          <a:bodyPr wrap="none">
            <a:spAutoFit/>
          </a:bodyPr>
          <a:lstStyle/>
          <a:p>
            <a:pPr algn="ctr"/>
            <a:r>
              <a:rPr lang="en-US" sz="2000" b="1" i="1" dirty="0">
                <a:solidFill>
                  <a:srgbClr val="2C28DF"/>
                </a:solidFill>
                <a:latin typeface="Arial" pitchFamily="34" charset="0"/>
              </a:rPr>
              <a:t>BIG gap of knowledge on </a:t>
            </a:r>
            <a:br>
              <a:rPr lang="en-US" sz="2000" b="1" i="1" dirty="0">
                <a:solidFill>
                  <a:srgbClr val="2C28DF"/>
                </a:solidFill>
                <a:latin typeface="Arial" pitchFamily="34" charset="0"/>
              </a:rPr>
            </a:br>
            <a:r>
              <a:rPr lang="en-US" sz="2000" b="1" i="1" dirty="0">
                <a:solidFill>
                  <a:srgbClr val="2C28DF"/>
                </a:solidFill>
                <a:latin typeface="Arial" pitchFamily="34" charset="0"/>
              </a:rPr>
              <a:t>interactions between </a:t>
            </a:r>
            <a:r>
              <a:rPr lang="en-US" sz="2000" b="1" i="1" u="sng" dirty="0">
                <a:solidFill>
                  <a:srgbClr val="2C28DF"/>
                </a:solidFill>
                <a:latin typeface="Arial" pitchFamily="34" charset="0"/>
              </a:rPr>
              <a:t>TF</a:t>
            </a:r>
            <a:r>
              <a:rPr lang="en-US" sz="2000" b="1" i="1" dirty="0">
                <a:solidFill>
                  <a:srgbClr val="2C28DF"/>
                </a:solidFill>
                <a:latin typeface="Arial" pitchFamily="34" charset="0"/>
              </a:rPr>
              <a:t> and their </a:t>
            </a:r>
            <a:r>
              <a:rPr lang="en-US" sz="2000" b="1" i="1" u="sng" dirty="0">
                <a:solidFill>
                  <a:srgbClr val="2C28DF"/>
                </a:solidFill>
                <a:latin typeface="Arial" pitchFamily="34" charset="0"/>
              </a:rPr>
              <a:t>target sites in DNA</a:t>
            </a:r>
            <a:endParaRPr lang="en-US" sz="1800" b="1" u="sng" dirty="0">
              <a:solidFill>
                <a:srgbClr val="2C28DF"/>
              </a:solidFill>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KELDOC\conferences2004\ontology\g2.jpg"/>
          <p:cNvPicPr>
            <a:picLocks noChangeAspect="1" noChangeArrowheads="1"/>
          </p:cNvPicPr>
          <p:nvPr/>
        </p:nvPicPr>
        <p:blipFill>
          <a:blip r:embed="rId2" cstate="print"/>
          <a:srcRect/>
          <a:stretch>
            <a:fillRect/>
          </a:stretch>
        </p:blipFill>
        <p:spPr bwMode="auto">
          <a:xfrm>
            <a:off x="2181225" y="685800"/>
            <a:ext cx="4217988" cy="4732338"/>
          </a:xfrm>
          <a:prstGeom prst="rect">
            <a:avLst/>
          </a:prstGeom>
          <a:noFill/>
          <a:ln w="9525">
            <a:noFill/>
            <a:miter lim="800000"/>
            <a:headEnd/>
            <a:tailEnd/>
          </a:ln>
        </p:spPr>
      </p:pic>
      <p:grpSp>
        <p:nvGrpSpPr>
          <p:cNvPr id="2" name="Group 3"/>
          <p:cNvGrpSpPr>
            <a:grpSpLocks/>
          </p:cNvGrpSpPr>
          <p:nvPr/>
        </p:nvGrpSpPr>
        <p:grpSpPr bwMode="auto">
          <a:xfrm>
            <a:off x="3165475" y="1981200"/>
            <a:ext cx="5978525" cy="990600"/>
            <a:chOff x="2160" y="960"/>
            <a:chExt cx="4080" cy="624"/>
          </a:xfrm>
        </p:grpSpPr>
        <p:grpSp>
          <p:nvGrpSpPr>
            <p:cNvPr id="3" name="Group 4"/>
            <p:cNvGrpSpPr>
              <a:grpSpLocks/>
            </p:cNvGrpSpPr>
            <p:nvPr/>
          </p:nvGrpSpPr>
          <p:grpSpPr bwMode="auto">
            <a:xfrm>
              <a:off x="2160" y="960"/>
              <a:ext cx="4080" cy="624"/>
              <a:chOff x="2160" y="960"/>
              <a:chExt cx="4080" cy="624"/>
            </a:xfrm>
          </p:grpSpPr>
          <p:sp>
            <p:nvSpPr>
              <p:cNvPr id="53266" name="Rectangle 5"/>
              <p:cNvSpPr>
                <a:spLocks noChangeArrowheads="1"/>
              </p:cNvSpPr>
              <p:nvPr/>
            </p:nvSpPr>
            <p:spPr bwMode="auto">
              <a:xfrm>
                <a:off x="2160" y="960"/>
                <a:ext cx="1632" cy="624"/>
              </a:xfrm>
              <a:prstGeom prst="rect">
                <a:avLst/>
              </a:prstGeom>
              <a:noFill/>
              <a:ln w="38100">
                <a:solidFill>
                  <a:srgbClr val="00FF00"/>
                </a:solidFill>
                <a:prstDash val="dash"/>
                <a:miter lim="800000"/>
                <a:headEnd/>
                <a:tailEnd/>
              </a:ln>
            </p:spPr>
            <p:txBody>
              <a:bodyPr wrap="none" anchor="ctr"/>
              <a:lstStyle/>
              <a:p>
                <a:endParaRPr lang="de-DE"/>
              </a:p>
            </p:txBody>
          </p:sp>
          <p:sp>
            <p:nvSpPr>
              <p:cNvPr id="53267" name="Text Box 6"/>
              <p:cNvSpPr txBox="1">
                <a:spLocks noChangeArrowheads="1"/>
              </p:cNvSpPr>
              <p:nvPr/>
            </p:nvSpPr>
            <p:spPr bwMode="auto">
              <a:xfrm>
                <a:off x="4173" y="1104"/>
                <a:ext cx="2067" cy="288"/>
              </a:xfrm>
              <a:prstGeom prst="rect">
                <a:avLst/>
              </a:prstGeom>
              <a:noFill/>
              <a:ln w="9525">
                <a:noFill/>
                <a:miter lim="800000"/>
                <a:headEnd/>
                <a:tailEnd/>
              </a:ln>
            </p:spPr>
            <p:txBody>
              <a:bodyPr wrap="none">
                <a:spAutoFit/>
              </a:bodyPr>
              <a:lstStyle/>
              <a:p>
                <a:pPr algn="ctr"/>
                <a:r>
                  <a:rPr lang="de-DE"/>
                  <a:t>Composite Module (CM)</a:t>
                </a:r>
              </a:p>
            </p:txBody>
          </p:sp>
          <p:sp>
            <p:nvSpPr>
              <p:cNvPr id="53268" name="AutoShape 7"/>
              <p:cNvSpPr>
                <a:spLocks noChangeArrowheads="1"/>
              </p:cNvSpPr>
              <p:nvPr/>
            </p:nvSpPr>
            <p:spPr bwMode="auto">
              <a:xfrm>
                <a:off x="3792" y="1248"/>
                <a:ext cx="384" cy="48"/>
              </a:xfrm>
              <a:prstGeom prst="leftArrow">
                <a:avLst>
                  <a:gd name="adj1" fmla="val 50000"/>
                  <a:gd name="adj2" fmla="val 200000"/>
                </a:avLst>
              </a:prstGeom>
              <a:solidFill>
                <a:schemeClr val="accent1"/>
              </a:solidFill>
              <a:ln w="9525">
                <a:solidFill>
                  <a:schemeClr val="tx1"/>
                </a:solidFill>
                <a:miter lim="800000"/>
                <a:headEnd/>
                <a:tailEnd/>
              </a:ln>
            </p:spPr>
            <p:txBody>
              <a:bodyPr wrap="none" anchor="ctr"/>
              <a:lstStyle/>
              <a:p>
                <a:endParaRPr lang="de-DE"/>
              </a:p>
            </p:txBody>
          </p:sp>
        </p:grpSp>
        <p:sp>
          <p:nvSpPr>
            <p:cNvPr id="53263" name="AutoShape 8"/>
            <p:cNvSpPr>
              <a:spLocks noChangeArrowheads="1"/>
            </p:cNvSpPr>
            <p:nvPr/>
          </p:nvSpPr>
          <p:spPr bwMode="auto">
            <a:xfrm>
              <a:off x="2256" y="1344"/>
              <a:ext cx="288" cy="144"/>
            </a:xfrm>
            <a:prstGeom prst="rightArrow">
              <a:avLst>
                <a:gd name="adj1" fmla="val 50000"/>
                <a:gd name="adj2" fmla="val 50000"/>
              </a:avLst>
            </a:prstGeom>
            <a:solidFill>
              <a:srgbClr val="0000FF"/>
            </a:solidFill>
            <a:ln w="9525">
              <a:solidFill>
                <a:schemeClr val="tx1"/>
              </a:solidFill>
              <a:miter lim="800000"/>
              <a:headEnd/>
              <a:tailEnd/>
            </a:ln>
          </p:spPr>
          <p:txBody>
            <a:bodyPr wrap="none" anchor="ctr"/>
            <a:lstStyle/>
            <a:p>
              <a:endParaRPr lang="de-DE"/>
            </a:p>
          </p:txBody>
        </p:sp>
        <p:sp>
          <p:nvSpPr>
            <p:cNvPr id="53264" name="AutoShape 9"/>
            <p:cNvSpPr>
              <a:spLocks noChangeArrowheads="1"/>
            </p:cNvSpPr>
            <p:nvPr/>
          </p:nvSpPr>
          <p:spPr bwMode="auto">
            <a:xfrm>
              <a:off x="2688" y="1344"/>
              <a:ext cx="528" cy="144"/>
            </a:xfrm>
            <a:prstGeom prst="rightArrow">
              <a:avLst>
                <a:gd name="adj1" fmla="val 50000"/>
                <a:gd name="adj2" fmla="val 91667"/>
              </a:avLst>
            </a:prstGeom>
            <a:solidFill>
              <a:srgbClr val="FFCC00"/>
            </a:solidFill>
            <a:ln w="9525">
              <a:solidFill>
                <a:schemeClr val="tx1"/>
              </a:solidFill>
              <a:miter lim="800000"/>
              <a:headEnd/>
              <a:tailEnd/>
            </a:ln>
          </p:spPr>
          <p:txBody>
            <a:bodyPr wrap="none" anchor="ctr"/>
            <a:lstStyle/>
            <a:p>
              <a:endParaRPr lang="de-DE"/>
            </a:p>
          </p:txBody>
        </p:sp>
        <p:sp>
          <p:nvSpPr>
            <p:cNvPr id="53265" name="AutoShape 10"/>
            <p:cNvSpPr>
              <a:spLocks noChangeArrowheads="1"/>
            </p:cNvSpPr>
            <p:nvPr/>
          </p:nvSpPr>
          <p:spPr bwMode="auto">
            <a:xfrm>
              <a:off x="3312" y="1344"/>
              <a:ext cx="288" cy="144"/>
            </a:xfrm>
            <a:prstGeom prst="rightArrow">
              <a:avLst>
                <a:gd name="adj1" fmla="val 50000"/>
                <a:gd name="adj2" fmla="val 50000"/>
              </a:avLst>
            </a:prstGeom>
            <a:solidFill>
              <a:srgbClr val="00FF00"/>
            </a:solidFill>
            <a:ln w="9525">
              <a:solidFill>
                <a:schemeClr val="tx1"/>
              </a:solidFill>
              <a:miter lim="800000"/>
              <a:headEnd/>
              <a:tailEnd/>
            </a:ln>
          </p:spPr>
          <p:txBody>
            <a:bodyPr wrap="none" anchor="ctr"/>
            <a:lstStyle/>
            <a:p>
              <a:endParaRPr lang="de-DE"/>
            </a:p>
          </p:txBody>
        </p:sp>
      </p:grpSp>
      <p:grpSp>
        <p:nvGrpSpPr>
          <p:cNvPr id="4" name="Group 11"/>
          <p:cNvGrpSpPr>
            <a:grpSpLocks/>
          </p:cNvGrpSpPr>
          <p:nvPr/>
        </p:nvGrpSpPr>
        <p:grpSpPr bwMode="auto">
          <a:xfrm>
            <a:off x="1090613" y="5667375"/>
            <a:ext cx="7385050" cy="2051050"/>
            <a:chOff x="672" y="3052"/>
            <a:chExt cx="5040" cy="1292"/>
          </a:xfrm>
        </p:grpSpPr>
        <p:pic>
          <p:nvPicPr>
            <p:cNvPr id="53259" name="Picture 12" descr="C:\KELDOC\conferences2004\ontology\g2f.jpg"/>
            <p:cNvPicPr>
              <a:picLocks noChangeAspect="1" noChangeArrowheads="1"/>
            </p:cNvPicPr>
            <p:nvPr/>
          </p:nvPicPr>
          <p:blipFill>
            <a:blip r:embed="rId3" cstate="print"/>
            <a:srcRect/>
            <a:stretch>
              <a:fillRect/>
            </a:stretch>
          </p:blipFill>
          <p:spPr bwMode="auto">
            <a:xfrm>
              <a:off x="816" y="3052"/>
              <a:ext cx="4628" cy="1268"/>
            </a:xfrm>
            <a:prstGeom prst="rect">
              <a:avLst/>
            </a:prstGeom>
            <a:noFill/>
            <a:ln w="9525">
              <a:noFill/>
              <a:miter lim="800000"/>
              <a:headEnd/>
              <a:tailEnd/>
            </a:ln>
          </p:spPr>
        </p:pic>
        <p:sp>
          <p:nvSpPr>
            <p:cNvPr id="53260" name="Rectangle 13"/>
            <p:cNvSpPr>
              <a:spLocks noChangeArrowheads="1"/>
            </p:cNvSpPr>
            <p:nvPr/>
          </p:nvSpPr>
          <p:spPr bwMode="auto">
            <a:xfrm>
              <a:off x="672" y="3672"/>
              <a:ext cx="5040" cy="672"/>
            </a:xfrm>
            <a:prstGeom prst="rect">
              <a:avLst/>
            </a:prstGeom>
            <a:solidFill>
              <a:schemeClr val="bg1"/>
            </a:solidFill>
            <a:ln w="9525">
              <a:noFill/>
              <a:miter lim="800000"/>
              <a:headEnd/>
              <a:tailEnd/>
            </a:ln>
          </p:spPr>
          <p:txBody>
            <a:bodyPr wrap="none" anchor="ctr"/>
            <a:lstStyle/>
            <a:p>
              <a:endParaRPr lang="de-DE"/>
            </a:p>
          </p:txBody>
        </p:sp>
        <p:sp>
          <p:nvSpPr>
            <p:cNvPr id="53261" name="Rectangle 14"/>
            <p:cNvSpPr>
              <a:spLocks noChangeArrowheads="1"/>
            </p:cNvSpPr>
            <p:nvPr/>
          </p:nvSpPr>
          <p:spPr bwMode="auto">
            <a:xfrm>
              <a:off x="2304" y="3552"/>
              <a:ext cx="3216" cy="240"/>
            </a:xfrm>
            <a:prstGeom prst="rect">
              <a:avLst/>
            </a:prstGeom>
            <a:solidFill>
              <a:schemeClr val="bg1"/>
            </a:solidFill>
            <a:ln w="9525">
              <a:noFill/>
              <a:miter lim="800000"/>
              <a:headEnd/>
              <a:tailEnd/>
            </a:ln>
          </p:spPr>
          <p:txBody>
            <a:bodyPr wrap="none" anchor="ctr"/>
            <a:lstStyle/>
            <a:p>
              <a:endParaRPr lang="de-DE"/>
            </a:p>
          </p:txBody>
        </p:sp>
      </p:grpSp>
      <p:grpSp>
        <p:nvGrpSpPr>
          <p:cNvPr id="5" name="Group 15"/>
          <p:cNvGrpSpPr>
            <a:grpSpLocks/>
          </p:cNvGrpSpPr>
          <p:nvPr/>
        </p:nvGrpSpPr>
        <p:grpSpPr bwMode="auto">
          <a:xfrm>
            <a:off x="1055688" y="5486400"/>
            <a:ext cx="7385050" cy="2051050"/>
            <a:chOff x="672" y="3052"/>
            <a:chExt cx="5040" cy="1292"/>
          </a:xfrm>
        </p:grpSpPr>
        <p:pic>
          <p:nvPicPr>
            <p:cNvPr id="53256" name="Picture 16" descr="C:\KELDOC\conferences2004\ontology\g2f.jpg"/>
            <p:cNvPicPr>
              <a:picLocks noChangeAspect="1" noChangeArrowheads="1"/>
            </p:cNvPicPr>
            <p:nvPr/>
          </p:nvPicPr>
          <p:blipFill>
            <a:blip r:embed="rId3" cstate="print"/>
            <a:srcRect/>
            <a:stretch>
              <a:fillRect/>
            </a:stretch>
          </p:blipFill>
          <p:spPr bwMode="auto">
            <a:xfrm>
              <a:off x="816" y="3052"/>
              <a:ext cx="4628" cy="1268"/>
            </a:xfrm>
            <a:prstGeom prst="rect">
              <a:avLst/>
            </a:prstGeom>
            <a:noFill/>
            <a:ln w="9525">
              <a:noFill/>
              <a:miter lim="800000"/>
              <a:headEnd/>
              <a:tailEnd/>
            </a:ln>
          </p:spPr>
        </p:pic>
        <p:sp>
          <p:nvSpPr>
            <p:cNvPr id="53257" name="Rectangle 17"/>
            <p:cNvSpPr>
              <a:spLocks noChangeArrowheads="1"/>
            </p:cNvSpPr>
            <p:nvPr/>
          </p:nvSpPr>
          <p:spPr bwMode="auto">
            <a:xfrm>
              <a:off x="672" y="3672"/>
              <a:ext cx="5040" cy="672"/>
            </a:xfrm>
            <a:prstGeom prst="rect">
              <a:avLst/>
            </a:prstGeom>
            <a:solidFill>
              <a:schemeClr val="bg1"/>
            </a:solidFill>
            <a:ln w="9525">
              <a:noFill/>
              <a:miter lim="800000"/>
              <a:headEnd/>
              <a:tailEnd/>
            </a:ln>
          </p:spPr>
          <p:txBody>
            <a:bodyPr wrap="none" anchor="ctr"/>
            <a:lstStyle/>
            <a:p>
              <a:endParaRPr lang="de-DE"/>
            </a:p>
          </p:txBody>
        </p:sp>
        <p:sp>
          <p:nvSpPr>
            <p:cNvPr id="53258" name="Rectangle 18"/>
            <p:cNvSpPr>
              <a:spLocks noChangeArrowheads="1"/>
            </p:cNvSpPr>
            <p:nvPr/>
          </p:nvSpPr>
          <p:spPr bwMode="auto">
            <a:xfrm>
              <a:off x="2304" y="3552"/>
              <a:ext cx="3216" cy="240"/>
            </a:xfrm>
            <a:prstGeom prst="rect">
              <a:avLst/>
            </a:prstGeom>
            <a:solidFill>
              <a:schemeClr val="bg1"/>
            </a:solidFill>
            <a:ln w="9525">
              <a:noFill/>
              <a:miter lim="800000"/>
              <a:headEnd/>
              <a:tailEnd/>
            </a:ln>
          </p:spPr>
          <p:txBody>
            <a:bodyPr wrap="none" anchor="ctr"/>
            <a:lstStyle/>
            <a:p>
              <a:endParaRPr lang="de-DE"/>
            </a:p>
          </p:txBody>
        </p:sp>
      </p:grpSp>
      <p:sp>
        <p:nvSpPr>
          <p:cNvPr id="53255" name="Text Box 20"/>
          <p:cNvSpPr txBox="1">
            <a:spLocks noChangeArrowheads="1"/>
          </p:cNvSpPr>
          <p:nvPr/>
        </p:nvSpPr>
        <p:spPr bwMode="auto">
          <a:xfrm>
            <a:off x="3470275" y="6248400"/>
            <a:ext cx="3702050" cy="274638"/>
          </a:xfrm>
          <a:prstGeom prst="rect">
            <a:avLst/>
          </a:prstGeom>
          <a:noFill/>
          <a:ln w="9525">
            <a:noFill/>
            <a:miter lim="800000"/>
            <a:headEnd/>
            <a:tailEnd/>
          </a:ln>
        </p:spPr>
        <p:txBody>
          <a:bodyPr wrap="none">
            <a:spAutoFit/>
          </a:bodyPr>
          <a:lstStyle/>
          <a:p>
            <a:pPr algn="ctr"/>
            <a:r>
              <a:rPr lang="de-DE" sz="1200"/>
              <a:t>(Mark Ptashne, Alexander Gann  </a:t>
            </a:r>
            <a:r>
              <a:rPr lang="de-DE" sz="1200" u="sng"/>
              <a:t>Genes and Signals</a:t>
            </a:r>
            <a:r>
              <a:rPr lang="de-DE" sz="1200"/>
              <a:t>, 2002)</a:t>
            </a:r>
          </a:p>
        </p:txBody>
      </p:sp>
      <p:sp>
        <p:nvSpPr>
          <p:cNvPr id="21" name="Text Box 5"/>
          <p:cNvSpPr txBox="1">
            <a:spLocks noChangeArrowheads="1"/>
          </p:cNvSpPr>
          <p:nvPr/>
        </p:nvSpPr>
        <p:spPr bwMode="auto">
          <a:xfrm>
            <a:off x="2811586" y="0"/>
            <a:ext cx="3303588" cy="1077912"/>
          </a:xfrm>
          <a:prstGeom prst="rect">
            <a:avLst/>
          </a:prstGeom>
          <a:noFill/>
          <a:ln w="9525">
            <a:noFill/>
            <a:miter lim="800000"/>
            <a:headEnd/>
            <a:tailEnd/>
          </a:ln>
        </p:spPr>
        <p:txBody>
          <a:bodyPr>
            <a:spAutoFit/>
          </a:bodyPr>
          <a:lstStyle/>
          <a:p>
            <a:r>
              <a:rPr lang="de-DE" sz="3200" b="1" dirty="0"/>
              <a:t>E</a:t>
            </a:r>
            <a:r>
              <a:rPr lang="en-US" sz="3200" b="1" dirty="0" err="1"/>
              <a:t>nhanceosome</a:t>
            </a:r>
            <a:endParaRPr lang="en-US" sz="3200" b="1" dirty="0"/>
          </a:p>
          <a:p>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1"/>
          <p:cNvSpPr>
            <a:spLocks noChangeArrowheads="1"/>
          </p:cNvSpPr>
          <p:nvPr/>
        </p:nvSpPr>
        <p:spPr bwMode="auto">
          <a:xfrm>
            <a:off x="1676400" y="3657600"/>
            <a:ext cx="4114800" cy="381000"/>
          </a:xfrm>
          <a:prstGeom prst="rect">
            <a:avLst/>
          </a:prstGeom>
          <a:solidFill>
            <a:schemeClr val="hlink">
              <a:alpha val="50195"/>
            </a:schemeClr>
          </a:solidFill>
          <a:ln w="9525">
            <a:noFill/>
            <a:miter lim="800000"/>
            <a:headEnd/>
            <a:tailEnd/>
          </a:ln>
        </p:spPr>
        <p:txBody>
          <a:bodyPr wrap="none" anchor="ctr"/>
          <a:lstStyle/>
          <a:p>
            <a:endParaRPr lang="de-DE"/>
          </a:p>
        </p:txBody>
      </p:sp>
      <p:sp>
        <p:nvSpPr>
          <p:cNvPr id="57347" name="Line 2"/>
          <p:cNvSpPr>
            <a:spLocks noChangeShapeType="1"/>
          </p:cNvSpPr>
          <p:nvPr/>
        </p:nvSpPr>
        <p:spPr bwMode="auto">
          <a:xfrm>
            <a:off x="304800" y="3733800"/>
            <a:ext cx="7239000" cy="0"/>
          </a:xfrm>
          <a:prstGeom prst="line">
            <a:avLst/>
          </a:prstGeom>
          <a:noFill/>
          <a:ln w="28575">
            <a:solidFill>
              <a:schemeClr val="tx1"/>
            </a:solidFill>
            <a:round/>
            <a:headEnd/>
            <a:tailEnd/>
          </a:ln>
        </p:spPr>
        <p:txBody>
          <a:bodyPr/>
          <a:lstStyle/>
          <a:p>
            <a:endParaRPr lang="de-DE"/>
          </a:p>
        </p:txBody>
      </p:sp>
      <p:sp>
        <p:nvSpPr>
          <p:cNvPr id="57348" name="Line 3"/>
          <p:cNvSpPr>
            <a:spLocks noChangeShapeType="1"/>
          </p:cNvSpPr>
          <p:nvPr/>
        </p:nvSpPr>
        <p:spPr bwMode="auto">
          <a:xfrm flipV="1">
            <a:off x="6477000" y="3352800"/>
            <a:ext cx="0" cy="381000"/>
          </a:xfrm>
          <a:prstGeom prst="line">
            <a:avLst/>
          </a:prstGeom>
          <a:noFill/>
          <a:ln w="28575">
            <a:solidFill>
              <a:schemeClr val="tx1"/>
            </a:solidFill>
            <a:round/>
            <a:headEnd/>
            <a:tailEnd/>
          </a:ln>
        </p:spPr>
        <p:txBody>
          <a:bodyPr/>
          <a:lstStyle/>
          <a:p>
            <a:endParaRPr lang="de-DE"/>
          </a:p>
        </p:txBody>
      </p:sp>
      <p:sp>
        <p:nvSpPr>
          <p:cNvPr id="57349" name="Line 4"/>
          <p:cNvSpPr>
            <a:spLocks noChangeShapeType="1"/>
          </p:cNvSpPr>
          <p:nvPr/>
        </p:nvSpPr>
        <p:spPr bwMode="auto">
          <a:xfrm>
            <a:off x="6477000" y="3352800"/>
            <a:ext cx="609600" cy="0"/>
          </a:xfrm>
          <a:prstGeom prst="line">
            <a:avLst/>
          </a:prstGeom>
          <a:noFill/>
          <a:ln w="28575">
            <a:solidFill>
              <a:schemeClr val="tx1"/>
            </a:solidFill>
            <a:round/>
            <a:headEnd/>
            <a:tailEnd type="triangle" w="med" len="med"/>
          </a:ln>
        </p:spPr>
        <p:txBody>
          <a:bodyPr/>
          <a:lstStyle/>
          <a:p>
            <a:endParaRPr lang="de-DE"/>
          </a:p>
        </p:txBody>
      </p:sp>
      <p:grpSp>
        <p:nvGrpSpPr>
          <p:cNvPr id="2" name="Group 9"/>
          <p:cNvGrpSpPr>
            <a:grpSpLocks/>
          </p:cNvGrpSpPr>
          <p:nvPr/>
        </p:nvGrpSpPr>
        <p:grpSpPr bwMode="auto">
          <a:xfrm>
            <a:off x="4343400" y="3048000"/>
            <a:ext cx="609600" cy="609600"/>
            <a:chOff x="2640" y="1824"/>
            <a:chExt cx="480" cy="480"/>
          </a:xfrm>
        </p:grpSpPr>
        <p:sp>
          <p:nvSpPr>
            <p:cNvPr id="57366" name="AutoShape 5"/>
            <p:cNvSpPr>
              <a:spLocks noChangeArrowheads="1"/>
            </p:cNvSpPr>
            <p:nvPr/>
          </p:nvSpPr>
          <p:spPr bwMode="auto">
            <a:xfrm>
              <a:off x="2640" y="2064"/>
              <a:ext cx="240" cy="240"/>
            </a:xfrm>
            <a:prstGeom prst="octagon">
              <a:avLst>
                <a:gd name="adj" fmla="val 29287"/>
              </a:avLst>
            </a:prstGeom>
            <a:solidFill>
              <a:schemeClr val="accent1">
                <a:alpha val="50195"/>
              </a:schemeClr>
            </a:solidFill>
            <a:ln w="9525">
              <a:solidFill>
                <a:schemeClr val="tx1"/>
              </a:solidFill>
              <a:miter lim="800000"/>
              <a:headEnd/>
              <a:tailEnd/>
            </a:ln>
          </p:spPr>
          <p:txBody>
            <a:bodyPr wrap="none" anchor="ctr"/>
            <a:lstStyle/>
            <a:p>
              <a:endParaRPr lang="de-DE"/>
            </a:p>
          </p:txBody>
        </p:sp>
        <p:sp>
          <p:nvSpPr>
            <p:cNvPr id="57367" name="AutoShape 6"/>
            <p:cNvSpPr>
              <a:spLocks noChangeArrowheads="1"/>
            </p:cNvSpPr>
            <p:nvPr/>
          </p:nvSpPr>
          <p:spPr bwMode="auto">
            <a:xfrm>
              <a:off x="2880" y="2064"/>
              <a:ext cx="240" cy="240"/>
            </a:xfrm>
            <a:prstGeom prst="octagon">
              <a:avLst>
                <a:gd name="adj" fmla="val 29287"/>
              </a:avLst>
            </a:prstGeom>
            <a:solidFill>
              <a:schemeClr val="accent1">
                <a:alpha val="50195"/>
              </a:schemeClr>
            </a:solidFill>
            <a:ln w="9525">
              <a:solidFill>
                <a:schemeClr val="tx1"/>
              </a:solidFill>
              <a:miter lim="800000"/>
              <a:headEnd/>
              <a:tailEnd/>
            </a:ln>
          </p:spPr>
          <p:txBody>
            <a:bodyPr wrap="none" anchor="ctr"/>
            <a:lstStyle/>
            <a:p>
              <a:endParaRPr lang="de-DE"/>
            </a:p>
          </p:txBody>
        </p:sp>
        <p:sp>
          <p:nvSpPr>
            <p:cNvPr id="57368" name="AutoShape 7"/>
            <p:cNvSpPr>
              <a:spLocks noChangeArrowheads="1"/>
            </p:cNvSpPr>
            <p:nvPr/>
          </p:nvSpPr>
          <p:spPr bwMode="auto">
            <a:xfrm>
              <a:off x="2640" y="1824"/>
              <a:ext cx="240" cy="240"/>
            </a:xfrm>
            <a:prstGeom prst="octagon">
              <a:avLst>
                <a:gd name="adj" fmla="val 29287"/>
              </a:avLst>
            </a:prstGeom>
            <a:solidFill>
              <a:schemeClr val="accent1">
                <a:alpha val="50195"/>
              </a:schemeClr>
            </a:solidFill>
            <a:ln w="9525">
              <a:solidFill>
                <a:schemeClr val="tx1"/>
              </a:solidFill>
              <a:miter lim="800000"/>
              <a:headEnd/>
              <a:tailEnd/>
            </a:ln>
          </p:spPr>
          <p:txBody>
            <a:bodyPr wrap="none" anchor="ctr"/>
            <a:lstStyle/>
            <a:p>
              <a:endParaRPr lang="de-DE"/>
            </a:p>
          </p:txBody>
        </p:sp>
        <p:sp>
          <p:nvSpPr>
            <p:cNvPr id="57369" name="AutoShape 8"/>
            <p:cNvSpPr>
              <a:spLocks noChangeArrowheads="1"/>
            </p:cNvSpPr>
            <p:nvPr/>
          </p:nvSpPr>
          <p:spPr bwMode="auto">
            <a:xfrm>
              <a:off x="2880" y="1824"/>
              <a:ext cx="240" cy="240"/>
            </a:xfrm>
            <a:prstGeom prst="octagon">
              <a:avLst>
                <a:gd name="adj" fmla="val 29287"/>
              </a:avLst>
            </a:prstGeom>
            <a:solidFill>
              <a:schemeClr val="accent1">
                <a:alpha val="50195"/>
              </a:schemeClr>
            </a:solidFill>
            <a:ln w="9525">
              <a:solidFill>
                <a:schemeClr val="tx1"/>
              </a:solidFill>
              <a:miter lim="800000"/>
              <a:headEnd/>
              <a:tailEnd/>
            </a:ln>
          </p:spPr>
          <p:txBody>
            <a:bodyPr wrap="none" anchor="ctr"/>
            <a:lstStyle/>
            <a:p>
              <a:endParaRPr lang="de-DE"/>
            </a:p>
          </p:txBody>
        </p:sp>
      </p:grpSp>
      <p:sp>
        <p:nvSpPr>
          <p:cNvPr id="57351" name="AutoShape 10"/>
          <p:cNvSpPr>
            <a:spLocks noChangeArrowheads="1"/>
          </p:cNvSpPr>
          <p:nvPr/>
        </p:nvSpPr>
        <p:spPr bwMode="auto">
          <a:xfrm>
            <a:off x="2971800" y="3048000"/>
            <a:ext cx="838200" cy="609600"/>
          </a:xfrm>
          <a:prstGeom prst="triangle">
            <a:avLst>
              <a:gd name="adj" fmla="val 50000"/>
            </a:avLst>
          </a:prstGeom>
          <a:solidFill>
            <a:srgbClr val="CC3300">
              <a:alpha val="50195"/>
            </a:srgbClr>
          </a:solidFill>
          <a:ln w="9525">
            <a:solidFill>
              <a:schemeClr val="tx1"/>
            </a:solidFill>
            <a:miter lim="800000"/>
            <a:headEnd/>
            <a:tailEnd/>
          </a:ln>
        </p:spPr>
        <p:txBody>
          <a:bodyPr wrap="none" anchor="ctr"/>
          <a:lstStyle/>
          <a:p>
            <a:r>
              <a:rPr lang="de-DE"/>
              <a:t>F2</a:t>
            </a:r>
          </a:p>
        </p:txBody>
      </p:sp>
      <p:sp>
        <p:nvSpPr>
          <p:cNvPr id="57352" name="AutoShape 12"/>
          <p:cNvSpPr>
            <a:spLocks noChangeArrowheads="1"/>
          </p:cNvSpPr>
          <p:nvPr/>
        </p:nvSpPr>
        <p:spPr bwMode="auto">
          <a:xfrm>
            <a:off x="4953000" y="3048000"/>
            <a:ext cx="609600" cy="533400"/>
          </a:xfrm>
          <a:prstGeom prst="pentagon">
            <a:avLst/>
          </a:prstGeom>
          <a:solidFill>
            <a:srgbClr val="00CCFF"/>
          </a:solidFill>
          <a:ln w="9525">
            <a:solidFill>
              <a:schemeClr val="tx1"/>
            </a:solidFill>
            <a:miter lim="800000"/>
            <a:headEnd/>
            <a:tailEnd/>
          </a:ln>
        </p:spPr>
        <p:txBody>
          <a:bodyPr wrap="none" anchor="ctr"/>
          <a:lstStyle/>
          <a:p>
            <a:r>
              <a:rPr lang="de-DE"/>
              <a:t>F4</a:t>
            </a:r>
          </a:p>
        </p:txBody>
      </p:sp>
      <p:sp>
        <p:nvSpPr>
          <p:cNvPr id="57353" name="Oval 13"/>
          <p:cNvSpPr>
            <a:spLocks noChangeArrowheads="1"/>
          </p:cNvSpPr>
          <p:nvPr/>
        </p:nvSpPr>
        <p:spPr bwMode="auto">
          <a:xfrm>
            <a:off x="3581400" y="2819400"/>
            <a:ext cx="762000" cy="685800"/>
          </a:xfrm>
          <a:prstGeom prst="ellipse">
            <a:avLst/>
          </a:prstGeom>
          <a:solidFill>
            <a:srgbClr val="FF00FF">
              <a:alpha val="50195"/>
            </a:srgbClr>
          </a:solidFill>
          <a:ln w="9525">
            <a:solidFill>
              <a:schemeClr val="tx1"/>
            </a:solidFill>
            <a:round/>
            <a:headEnd/>
            <a:tailEnd/>
          </a:ln>
        </p:spPr>
        <p:txBody>
          <a:bodyPr wrap="none" anchor="ctr"/>
          <a:lstStyle/>
          <a:p>
            <a:r>
              <a:rPr lang="de-DE"/>
              <a:t>F3</a:t>
            </a:r>
          </a:p>
        </p:txBody>
      </p:sp>
      <p:sp>
        <p:nvSpPr>
          <p:cNvPr id="57354" name="AutoShape 14"/>
          <p:cNvSpPr>
            <a:spLocks noChangeArrowheads="1"/>
          </p:cNvSpPr>
          <p:nvPr/>
        </p:nvSpPr>
        <p:spPr bwMode="auto">
          <a:xfrm>
            <a:off x="1905000" y="3200400"/>
            <a:ext cx="533400" cy="457200"/>
          </a:xfrm>
          <a:prstGeom prst="parallelogram">
            <a:avLst>
              <a:gd name="adj" fmla="val 29167"/>
            </a:avLst>
          </a:prstGeom>
          <a:solidFill>
            <a:srgbClr val="FFFF99"/>
          </a:solidFill>
          <a:ln w="9525">
            <a:solidFill>
              <a:schemeClr val="tx1"/>
            </a:solidFill>
            <a:miter lim="800000"/>
            <a:headEnd/>
            <a:tailEnd/>
          </a:ln>
        </p:spPr>
        <p:txBody>
          <a:bodyPr wrap="none" anchor="ctr"/>
          <a:lstStyle/>
          <a:p>
            <a:r>
              <a:rPr lang="de-DE"/>
              <a:t>F1</a:t>
            </a:r>
          </a:p>
        </p:txBody>
      </p:sp>
      <p:sp>
        <p:nvSpPr>
          <p:cNvPr id="57355" name="AutoShape 15"/>
          <p:cNvSpPr>
            <a:spLocks noChangeArrowheads="1"/>
          </p:cNvSpPr>
          <p:nvPr/>
        </p:nvSpPr>
        <p:spPr bwMode="auto">
          <a:xfrm>
            <a:off x="2362200" y="3048000"/>
            <a:ext cx="914400" cy="304800"/>
          </a:xfrm>
          <a:custGeom>
            <a:avLst/>
            <a:gdLst>
              <a:gd name="T0" fmla="*/ 819352565 w 21600"/>
              <a:gd name="T1" fmla="*/ 0 h 21600"/>
              <a:gd name="T2" fmla="*/ 204838311 w 21600"/>
              <a:gd name="T3" fmla="*/ 30346399 h 21600"/>
              <a:gd name="T4" fmla="*/ 819352565 w 21600"/>
              <a:gd name="T5" fmla="*/ 15173214 h 21600"/>
              <a:gd name="T6" fmla="*/ 1433867412 w 21600"/>
              <a:gd name="T7" fmla="*/ 30346399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chemeClr val="accent1"/>
          </a:solidFill>
          <a:ln w="9525">
            <a:solidFill>
              <a:schemeClr val="tx1"/>
            </a:solidFill>
            <a:miter lim="800000"/>
            <a:headEnd/>
            <a:tailEnd/>
          </a:ln>
        </p:spPr>
        <p:txBody>
          <a:bodyPr wrap="none" anchor="ctr"/>
          <a:lstStyle/>
          <a:p>
            <a:endParaRPr lang="de-DE"/>
          </a:p>
        </p:txBody>
      </p:sp>
      <p:sp>
        <p:nvSpPr>
          <p:cNvPr id="57356" name="AutoShape 16"/>
          <p:cNvSpPr>
            <a:spLocks noChangeArrowheads="1"/>
          </p:cNvSpPr>
          <p:nvPr/>
        </p:nvSpPr>
        <p:spPr bwMode="auto">
          <a:xfrm>
            <a:off x="4343400" y="3657600"/>
            <a:ext cx="609600" cy="15240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de-DE"/>
          </a:p>
        </p:txBody>
      </p:sp>
      <p:sp>
        <p:nvSpPr>
          <p:cNvPr id="57357" name="AutoShape 17"/>
          <p:cNvSpPr>
            <a:spLocks noChangeArrowheads="1"/>
          </p:cNvSpPr>
          <p:nvPr/>
        </p:nvSpPr>
        <p:spPr bwMode="auto">
          <a:xfrm>
            <a:off x="3048000" y="3657600"/>
            <a:ext cx="762000" cy="152400"/>
          </a:xfrm>
          <a:prstGeom prst="rightArrow">
            <a:avLst>
              <a:gd name="adj1" fmla="val 50000"/>
              <a:gd name="adj2" fmla="val 125000"/>
            </a:avLst>
          </a:prstGeom>
          <a:solidFill>
            <a:srgbClr val="FF3300"/>
          </a:solidFill>
          <a:ln w="9525">
            <a:solidFill>
              <a:schemeClr val="tx1"/>
            </a:solidFill>
            <a:miter lim="800000"/>
            <a:headEnd/>
            <a:tailEnd/>
          </a:ln>
        </p:spPr>
        <p:txBody>
          <a:bodyPr wrap="none" anchor="ctr"/>
          <a:lstStyle/>
          <a:p>
            <a:endParaRPr lang="de-DE"/>
          </a:p>
        </p:txBody>
      </p:sp>
      <p:sp>
        <p:nvSpPr>
          <p:cNvPr id="57358" name="AutoShape 18"/>
          <p:cNvSpPr>
            <a:spLocks noChangeArrowheads="1"/>
          </p:cNvSpPr>
          <p:nvPr/>
        </p:nvSpPr>
        <p:spPr bwMode="auto">
          <a:xfrm>
            <a:off x="1905000" y="3657600"/>
            <a:ext cx="457200" cy="152400"/>
          </a:xfrm>
          <a:prstGeom prst="rightArrow">
            <a:avLst>
              <a:gd name="adj1" fmla="val 50000"/>
              <a:gd name="adj2" fmla="val 75000"/>
            </a:avLst>
          </a:prstGeom>
          <a:solidFill>
            <a:srgbClr val="FFFF00"/>
          </a:solidFill>
          <a:ln w="9525">
            <a:solidFill>
              <a:schemeClr val="tx1"/>
            </a:solidFill>
            <a:miter lim="800000"/>
            <a:headEnd/>
            <a:tailEnd/>
          </a:ln>
        </p:spPr>
        <p:txBody>
          <a:bodyPr wrap="none" anchor="ctr"/>
          <a:lstStyle/>
          <a:p>
            <a:endParaRPr lang="de-DE"/>
          </a:p>
        </p:txBody>
      </p:sp>
      <p:sp>
        <p:nvSpPr>
          <p:cNvPr id="57359" name="AutoShape 19"/>
          <p:cNvSpPr>
            <a:spLocks noChangeArrowheads="1"/>
          </p:cNvSpPr>
          <p:nvPr/>
        </p:nvSpPr>
        <p:spPr bwMode="auto">
          <a:xfrm>
            <a:off x="5029200" y="3657600"/>
            <a:ext cx="457200" cy="152400"/>
          </a:xfrm>
          <a:prstGeom prst="leftArrow">
            <a:avLst>
              <a:gd name="adj1" fmla="val 50000"/>
              <a:gd name="adj2" fmla="val 75000"/>
            </a:avLst>
          </a:prstGeom>
          <a:solidFill>
            <a:srgbClr val="3366FF"/>
          </a:solidFill>
          <a:ln w="9525">
            <a:solidFill>
              <a:schemeClr val="tx1"/>
            </a:solidFill>
            <a:miter lim="800000"/>
            <a:headEnd/>
            <a:tailEnd/>
          </a:ln>
        </p:spPr>
        <p:txBody>
          <a:bodyPr wrap="none" anchor="ctr"/>
          <a:lstStyle/>
          <a:p>
            <a:endParaRPr lang="de-DE"/>
          </a:p>
        </p:txBody>
      </p:sp>
      <p:sp>
        <p:nvSpPr>
          <p:cNvPr id="57360" name="Text Box 20"/>
          <p:cNvSpPr txBox="1">
            <a:spLocks noChangeArrowheads="1"/>
          </p:cNvSpPr>
          <p:nvPr/>
        </p:nvSpPr>
        <p:spPr bwMode="auto">
          <a:xfrm>
            <a:off x="4305300" y="2590800"/>
            <a:ext cx="717550" cy="519113"/>
          </a:xfrm>
          <a:prstGeom prst="rect">
            <a:avLst/>
          </a:prstGeom>
          <a:noFill/>
          <a:ln w="9525">
            <a:noFill/>
            <a:miter lim="800000"/>
            <a:headEnd/>
            <a:tailEnd/>
          </a:ln>
        </p:spPr>
        <p:txBody>
          <a:bodyPr wrap="none">
            <a:spAutoFit/>
          </a:bodyPr>
          <a:lstStyle/>
          <a:p>
            <a:r>
              <a:rPr lang="de-DE" sz="2800"/>
              <a:t>p53</a:t>
            </a:r>
          </a:p>
        </p:txBody>
      </p:sp>
      <p:sp>
        <p:nvSpPr>
          <p:cNvPr id="57361" name="Text Box 26"/>
          <p:cNvSpPr txBox="1">
            <a:spLocks noChangeArrowheads="1"/>
          </p:cNvSpPr>
          <p:nvPr/>
        </p:nvSpPr>
        <p:spPr bwMode="auto">
          <a:xfrm>
            <a:off x="6353175" y="2708275"/>
            <a:ext cx="709613" cy="457200"/>
          </a:xfrm>
          <a:prstGeom prst="rect">
            <a:avLst/>
          </a:prstGeom>
          <a:noFill/>
          <a:ln w="9525">
            <a:noFill/>
            <a:miter lim="800000"/>
            <a:headEnd/>
            <a:tailEnd/>
          </a:ln>
        </p:spPr>
        <p:txBody>
          <a:bodyPr wrap="none">
            <a:spAutoFit/>
          </a:bodyPr>
          <a:lstStyle/>
          <a:p>
            <a:r>
              <a:rPr lang="de-DE"/>
              <a:t>TSS</a:t>
            </a:r>
          </a:p>
        </p:txBody>
      </p:sp>
      <p:sp>
        <p:nvSpPr>
          <p:cNvPr id="57362" name="Text Box 27"/>
          <p:cNvSpPr txBox="1">
            <a:spLocks noChangeArrowheads="1"/>
          </p:cNvSpPr>
          <p:nvPr/>
        </p:nvSpPr>
        <p:spPr bwMode="auto">
          <a:xfrm>
            <a:off x="1858963" y="358775"/>
            <a:ext cx="4802187" cy="579438"/>
          </a:xfrm>
          <a:prstGeom prst="rect">
            <a:avLst/>
          </a:prstGeom>
          <a:noFill/>
          <a:ln w="9525">
            <a:noFill/>
            <a:miter lim="800000"/>
            <a:headEnd/>
            <a:tailEnd/>
          </a:ln>
        </p:spPr>
        <p:txBody>
          <a:bodyPr wrap="none">
            <a:spAutoFit/>
          </a:bodyPr>
          <a:lstStyle/>
          <a:p>
            <a:r>
              <a:rPr lang="de-DE" sz="3200">
                <a:solidFill>
                  <a:srgbClr val="CC3300"/>
                </a:solidFill>
              </a:rPr>
              <a:t>Enhanceosome binding aria </a:t>
            </a:r>
          </a:p>
        </p:txBody>
      </p:sp>
      <p:sp>
        <p:nvSpPr>
          <p:cNvPr id="57363" name="Line 28"/>
          <p:cNvSpPr>
            <a:spLocks noChangeShapeType="1"/>
          </p:cNvSpPr>
          <p:nvPr/>
        </p:nvSpPr>
        <p:spPr bwMode="auto">
          <a:xfrm>
            <a:off x="6629400" y="3200400"/>
            <a:ext cx="228600" cy="304800"/>
          </a:xfrm>
          <a:prstGeom prst="line">
            <a:avLst/>
          </a:prstGeom>
          <a:noFill/>
          <a:ln w="28575">
            <a:solidFill>
              <a:srgbClr val="FF0000"/>
            </a:solidFill>
            <a:round/>
            <a:headEnd/>
            <a:tailEnd/>
          </a:ln>
        </p:spPr>
        <p:txBody>
          <a:bodyPr/>
          <a:lstStyle/>
          <a:p>
            <a:endParaRPr lang="de-DE"/>
          </a:p>
        </p:txBody>
      </p:sp>
      <p:sp>
        <p:nvSpPr>
          <p:cNvPr id="57364" name="Line 29"/>
          <p:cNvSpPr>
            <a:spLocks noChangeShapeType="1"/>
          </p:cNvSpPr>
          <p:nvPr/>
        </p:nvSpPr>
        <p:spPr bwMode="auto">
          <a:xfrm flipH="1">
            <a:off x="6629400" y="3124200"/>
            <a:ext cx="228600" cy="381000"/>
          </a:xfrm>
          <a:prstGeom prst="line">
            <a:avLst/>
          </a:prstGeom>
          <a:noFill/>
          <a:ln w="28575">
            <a:solidFill>
              <a:srgbClr val="FF0000"/>
            </a:solidFill>
            <a:round/>
            <a:headEnd/>
            <a:tailEnd/>
          </a:ln>
        </p:spPr>
        <p:txBody>
          <a:bodyPr/>
          <a:lstStyle/>
          <a:p>
            <a:endParaRPr lang="de-DE"/>
          </a:p>
        </p:txBody>
      </p:sp>
      <p:sp>
        <p:nvSpPr>
          <p:cNvPr id="57365" name="Text Box 30"/>
          <p:cNvSpPr txBox="1">
            <a:spLocks noChangeArrowheads="1"/>
          </p:cNvSpPr>
          <p:nvPr/>
        </p:nvSpPr>
        <p:spPr bwMode="auto">
          <a:xfrm>
            <a:off x="5334000" y="4191000"/>
            <a:ext cx="2638425" cy="457200"/>
          </a:xfrm>
          <a:prstGeom prst="rect">
            <a:avLst/>
          </a:prstGeom>
          <a:noFill/>
          <a:ln w="9525">
            <a:noFill/>
            <a:miter lim="800000"/>
            <a:headEnd/>
            <a:tailEnd/>
          </a:ln>
        </p:spPr>
        <p:txBody>
          <a:bodyPr wrap="none">
            <a:spAutoFit/>
          </a:bodyPr>
          <a:lstStyle/>
          <a:p>
            <a:r>
              <a:rPr lang="de-DE"/>
              <a:t>Repression of genes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Oval 2"/>
          <p:cNvSpPr>
            <a:spLocks noChangeArrowheads="1"/>
          </p:cNvSpPr>
          <p:nvPr/>
        </p:nvSpPr>
        <p:spPr bwMode="auto">
          <a:xfrm>
            <a:off x="-1066800" y="685800"/>
            <a:ext cx="12039600" cy="8991600"/>
          </a:xfrm>
          <a:prstGeom prst="ellipse">
            <a:avLst/>
          </a:prstGeom>
          <a:solidFill>
            <a:srgbClr val="FFFF99">
              <a:alpha val="50195"/>
            </a:srgbClr>
          </a:solidFill>
          <a:ln w="63500" cmpd="dbl">
            <a:solidFill>
              <a:schemeClr val="tx1"/>
            </a:solidFill>
            <a:round/>
            <a:headEnd/>
            <a:tailEnd/>
          </a:ln>
        </p:spPr>
        <p:txBody>
          <a:bodyPr wrap="none" anchor="ctr"/>
          <a:lstStyle/>
          <a:p>
            <a:endParaRPr lang="de-DE" dirty="0"/>
          </a:p>
        </p:txBody>
      </p:sp>
      <p:sp>
        <p:nvSpPr>
          <p:cNvPr id="56323" name="Oval 3"/>
          <p:cNvSpPr>
            <a:spLocks noChangeArrowheads="1"/>
          </p:cNvSpPr>
          <p:nvPr/>
        </p:nvSpPr>
        <p:spPr bwMode="auto">
          <a:xfrm>
            <a:off x="304800" y="3352800"/>
            <a:ext cx="8077200" cy="4495800"/>
          </a:xfrm>
          <a:prstGeom prst="ellipse">
            <a:avLst/>
          </a:prstGeom>
          <a:solidFill>
            <a:srgbClr val="CCFFFF">
              <a:alpha val="50195"/>
            </a:srgbClr>
          </a:solidFill>
          <a:ln w="9525">
            <a:solidFill>
              <a:schemeClr val="tx1"/>
            </a:solidFill>
            <a:round/>
            <a:headEnd/>
            <a:tailEnd/>
          </a:ln>
        </p:spPr>
        <p:txBody>
          <a:bodyPr wrap="none" anchor="ctr"/>
          <a:lstStyle/>
          <a:p>
            <a:endParaRPr lang="de-DE"/>
          </a:p>
        </p:txBody>
      </p:sp>
      <p:grpSp>
        <p:nvGrpSpPr>
          <p:cNvPr id="2" name="Group 4"/>
          <p:cNvGrpSpPr>
            <a:grpSpLocks/>
          </p:cNvGrpSpPr>
          <p:nvPr/>
        </p:nvGrpSpPr>
        <p:grpSpPr bwMode="auto">
          <a:xfrm>
            <a:off x="2057400" y="4648200"/>
            <a:ext cx="3581400" cy="1905000"/>
            <a:chOff x="1296" y="2928"/>
            <a:chExt cx="2256" cy="1200"/>
          </a:xfrm>
        </p:grpSpPr>
        <p:sp>
          <p:nvSpPr>
            <p:cNvPr id="230405" name="Rectangle 5"/>
            <p:cNvSpPr>
              <a:spLocks noChangeArrowheads="1"/>
            </p:cNvSpPr>
            <p:nvPr/>
          </p:nvSpPr>
          <p:spPr bwMode="auto">
            <a:xfrm>
              <a:off x="1296" y="302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2" name="Line 6"/>
            <p:cNvSpPr>
              <a:spLocks noChangeShapeType="1"/>
            </p:cNvSpPr>
            <p:nvPr/>
          </p:nvSpPr>
          <p:spPr bwMode="auto">
            <a:xfrm flipV="1">
              <a:off x="3168" y="2928"/>
              <a:ext cx="0" cy="96"/>
            </a:xfrm>
            <a:prstGeom prst="line">
              <a:avLst/>
            </a:prstGeom>
            <a:noFill/>
            <a:ln w="31750">
              <a:solidFill>
                <a:schemeClr val="tx1"/>
              </a:solidFill>
              <a:round/>
              <a:headEnd/>
              <a:tailEnd/>
            </a:ln>
          </p:spPr>
          <p:txBody>
            <a:bodyPr/>
            <a:lstStyle/>
            <a:p>
              <a:endParaRPr lang="de-DE"/>
            </a:p>
          </p:txBody>
        </p:sp>
        <p:sp>
          <p:nvSpPr>
            <p:cNvPr id="56363" name="Line 7"/>
            <p:cNvSpPr>
              <a:spLocks noChangeShapeType="1"/>
            </p:cNvSpPr>
            <p:nvPr/>
          </p:nvSpPr>
          <p:spPr bwMode="auto">
            <a:xfrm>
              <a:off x="3168" y="2928"/>
              <a:ext cx="192" cy="0"/>
            </a:xfrm>
            <a:prstGeom prst="line">
              <a:avLst/>
            </a:prstGeom>
            <a:noFill/>
            <a:ln w="31750">
              <a:solidFill>
                <a:schemeClr val="tx1"/>
              </a:solidFill>
              <a:round/>
              <a:headEnd/>
              <a:tailEnd type="stealth" w="med" len="med"/>
            </a:ln>
          </p:spPr>
          <p:txBody>
            <a:bodyPr/>
            <a:lstStyle/>
            <a:p>
              <a:endParaRPr lang="de-DE"/>
            </a:p>
          </p:txBody>
        </p:sp>
        <p:sp>
          <p:nvSpPr>
            <p:cNvPr id="230408" name="Rectangle 8"/>
            <p:cNvSpPr>
              <a:spLocks noChangeArrowheads="1"/>
            </p:cNvSpPr>
            <p:nvPr/>
          </p:nvSpPr>
          <p:spPr bwMode="auto">
            <a:xfrm>
              <a:off x="1296" y="326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5" name="Line 9"/>
            <p:cNvSpPr>
              <a:spLocks noChangeShapeType="1"/>
            </p:cNvSpPr>
            <p:nvPr/>
          </p:nvSpPr>
          <p:spPr bwMode="auto">
            <a:xfrm flipV="1">
              <a:off x="3168" y="3168"/>
              <a:ext cx="0" cy="96"/>
            </a:xfrm>
            <a:prstGeom prst="line">
              <a:avLst/>
            </a:prstGeom>
            <a:noFill/>
            <a:ln w="31750">
              <a:solidFill>
                <a:schemeClr val="tx1"/>
              </a:solidFill>
              <a:round/>
              <a:headEnd/>
              <a:tailEnd/>
            </a:ln>
          </p:spPr>
          <p:txBody>
            <a:bodyPr/>
            <a:lstStyle/>
            <a:p>
              <a:endParaRPr lang="de-DE"/>
            </a:p>
          </p:txBody>
        </p:sp>
        <p:sp>
          <p:nvSpPr>
            <p:cNvPr id="56366" name="Line 10"/>
            <p:cNvSpPr>
              <a:spLocks noChangeShapeType="1"/>
            </p:cNvSpPr>
            <p:nvPr/>
          </p:nvSpPr>
          <p:spPr bwMode="auto">
            <a:xfrm>
              <a:off x="3168" y="3168"/>
              <a:ext cx="192" cy="0"/>
            </a:xfrm>
            <a:prstGeom prst="line">
              <a:avLst/>
            </a:prstGeom>
            <a:noFill/>
            <a:ln w="31750">
              <a:solidFill>
                <a:schemeClr val="tx1"/>
              </a:solidFill>
              <a:round/>
              <a:headEnd/>
              <a:tailEnd type="stealth" w="med" len="med"/>
            </a:ln>
          </p:spPr>
          <p:txBody>
            <a:bodyPr/>
            <a:lstStyle/>
            <a:p>
              <a:endParaRPr lang="de-DE"/>
            </a:p>
          </p:txBody>
        </p:sp>
        <p:sp>
          <p:nvSpPr>
            <p:cNvPr id="230411" name="Rectangle 11"/>
            <p:cNvSpPr>
              <a:spLocks noChangeArrowheads="1"/>
            </p:cNvSpPr>
            <p:nvPr/>
          </p:nvSpPr>
          <p:spPr bwMode="auto">
            <a:xfrm>
              <a:off x="1296" y="350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8" name="Line 12"/>
            <p:cNvSpPr>
              <a:spLocks noChangeShapeType="1"/>
            </p:cNvSpPr>
            <p:nvPr/>
          </p:nvSpPr>
          <p:spPr bwMode="auto">
            <a:xfrm flipV="1">
              <a:off x="3168" y="3408"/>
              <a:ext cx="0" cy="96"/>
            </a:xfrm>
            <a:prstGeom prst="line">
              <a:avLst/>
            </a:prstGeom>
            <a:noFill/>
            <a:ln w="31750">
              <a:solidFill>
                <a:schemeClr val="tx1"/>
              </a:solidFill>
              <a:round/>
              <a:headEnd/>
              <a:tailEnd/>
            </a:ln>
          </p:spPr>
          <p:txBody>
            <a:bodyPr/>
            <a:lstStyle/>
            <a:p>
              <a:endParaRPr lang="de-DE"/>
            </a:p>
          </p:txBody>
        </p:sp>
        <p:sp>
          <p:nvSpPr>
            <p:cNvPr id="56369" name="Line 13"/>
            <p:cNvSpPr>
              <a:spLocks noChangeShapeType="1"/>
            </p:cNvSpPr>
            <p:nvPr/>
          </p:nvSpPr>
          <p:spPr bwMode="auto">
            <a:xfrm>
              <a:off x="3168" y="3408"/>
              <a:ext cx="192" cy="0"/>
            </a:xfrm>
            <a:prstGeom prst="line">
              <a:avLst/>
            </a:prstGeom>
            <a:noFill/>
            <a:ln w="31750">
              <a:solidFill>
                <a:schemeClr val="tx1"/>
              </a:solidFill>
              <a:round/>
              <a:headEnd/>
              <a:tailEnd type="stealth" w="med" len="med"/>
            </a:ln>
          </p:spPr>
          <p:txBody>
            <a:bodyPr/>
            <a:lstStyle/>
            <a:p>
              <a:endParaRPr lang="de-DE"/>
            </a:p>
          </p:txBody>
        </p:sp>
        <p:sp>
          <p:nvSpPr>
            <p:cNvPr id="230414" name="Rectangle 14"/>
            <p:cNvSpPr>
              <a:spLocks noChangeArrowheads="1"/>
            </p:cNvSpPr>
            <p:nvPr/>
          </p:nvSpPr>
          <p:spPr bwMode="auto">
            <a:xfrm>
              <a:off x="1296" y="374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71" name="Line 15"/>
            <p:cNvSpPr>
              <a:spLocks noChangeShapeType="1"/>
            </p:cNvSpPr>
            <p:nvPr/>
          </p:nvSpPr>
          <p:spPr bwMode="auto">
            <a:xfrm flipV="1">
              <a:off x="3168" y="3648"/>
              <a:ext cx="0" cy="96"/>
            </a:xfrm>
            <a:prstGeom prst="line">
              <a:avLst/>
            </a:prstGeom>
            <a:noFill/>
            <a:ln w="31750">
              <a:solidFill>
                <a:schemeClr val="tx1"/>
              </a:solidFill>
              <a:round/>
              <a:headEnd/>
              <a:tailEnd/>
            </a:ln>
          </p:spPr>
          <p:txBody>
            <a:bodyPr/>
            <a:lstStyle/>
            <a:p>
              <a:endParaRPr lang="de-DE"/>
            </a:p>
          </p:txBody>
        </p:sp>
        <p:sp>
          <p:nvSpPr>
            <p:cNvPr id="56372" name="Line 16"/>
            <p:cNvSpPr>
              <a:spLocks noChangeShapeType="1"/>
            </p:cNvSpPr>
            <p:nvPr/>
          </p:nvSpPr>
          <p:spPr bwMode="auto">
            <a:xfrm>
              <a:off x="3168" y="3648"/>
              <a:ext cx="192" cy="0"/>
            </a:xfrm>
            <a:prstGeom prst="line">
              <a:avLst/>
            </a:prstGeom>
            <a:noFill/>
            <a:ln w="31750">
              <a:solidFill>
                <a:schemeClr val="tx1"/>
              </a:solidFill>
              <a:round/>
              <a:headEnd/>
              <a:tailEnd type="stealth" w="med" len="med"/>
            </a:ln>
          </p:spPr>
          <p:txBody>
            <a:bodyPr/>
            <a:lstStyle/>
            <a:p>
              <a:endParaRPr lang="de-DE"/>
            </a:p>
          </p:txBody>
        </p:sp>
        <p:sp>
          <p:nvSpPr>
            <p:cNvPr id="230417" name="Rectangle 17"/>
            <p:cNvSpPr>
              <a:spLocks noChangeArrowheads="1"/>
            </p:cNvSpPr>
            <p:nvPr/>
          </p:nvSpPr>
          <p:spPr bwMode="auto">
            <a:xfrm>
              <a:off x="1296" y="398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74" name="Line 18"/>
            <p:cNvSpPr>
              <a:spLocks noChangeShapeType="1"/>
            </p:cNvSpPr>
            <p:nvPr/>
          </p:nvSpPr>
          <p:spPr bwMode="auto">
            <a:xfrm flipV="1">
              <a:off x="3168" y="3888"/>
              <a:ext cx="0" cy="96"/>
            </a:xfrm>
            <a:prstGeom prst="line">
              <a:avLst/>
            </a:prstGeom>
            <a:noFill/>
            <a:ln w="31750">
              <a:solidFill>
                <a:schemeClr val="tx1"/>
              </a:solidFill>
              <a:round/>
              <a:headEnd/>
              <a:tailEnd/>
            </a:ln>
          </p:spPr>
          <p:txBody>
            <a:bodyPr/>
            <a:lstStyle/>
            <a:p>
              <a:endParaRPr lang="de-DE"/>
            </a:p>
          </p:txBody>
        </p:sp>
        <p:sp>
          <p:nvSpPr>
            <p:cNvPr id="56375" name="Line 19"/>
            <p:cNvSpPr>
              <a:spLocks noChangeShapeType="1"/>
            </p:cNvSpPr>
            <p:nvPr/>
          </p:nvSpPr>
          <p:spPr bwMode="auto">
            <a:xfrm>
              <a:off x="3168" y="3888"/>
              <a:ext cx="192" cy="0"/>
            </a:xfrm>
            <a:prstGeom prst="line">
              <a:avLst/>
            </a:prstGeom>
            <a:noFill/>
            <a:ln w="31750">
              <a:solidFill>
                <a:schemeClr val="tx1"/>
              </a:solidFill>
              <a:round/>
              <a:headEnd/>
              <a:tailEnd type="stealth" w="med" len="med"/>
            </a:ln>
          </p:spPr>
          <p:txBody>
            <a:bodyPr/>
            <a:lstStyle/>
            <a:p>
              <a:endParaRPr lang="de-DE"/>
            </a:p>
          </p:txBody>
        </p:sp>
        <p:sp>
          <p:nvSpPr>
            <p:cNvPr id="56376" name="AutoShape 20"/>
            <p:cNvSpPr>
              <a:spLocks noChangeArrowheads="1"/>
            </p:cNvSpPr>
            <p:nvPr/>
          </p:nvSpPr>
          <p:spPr bwMode="auto">
            <a:xfrm>
              <a:off x="1584" y="292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77" name="AutoShape 21"/>
            <p:cNvSpPr>
              <a:spLocks noChangeArrowheads="1"/>
            </p:cNvSpPr>
            <p:nvPr/>
          </p:nvSpPr>
          <p:spPr bwMode="auto">
            <a:xfrm>
              <a:off x="2352" y="292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78" name="AutoShape 22"/>
            <p:cNvSpPr>
              <a:spLocks noChangeArrowheads="1"/>
            </p:cNvSpPr>
            <p:nvPr/>
          </p:nvSpPr>
          <p:spPr bwMode="auto">
            <a:xfrm>
              <a:off x="1824" y="340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79" name="AutoShape 23"/>
            <p:cNvSpPr>
              <a:spLocks noChangeArrowheads="1"/>
            </p:cNvSpPr>
            <p:nvPr/>
          </p:nvSpPr>
          <p:spPr bwMode="auto">
            <a:xfrm>
              <a:off x="2688" y="340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0" name="AutoShape 24"/>
            <p:cNvSpPr>
              <a:spLocks noChangeArrowheads="1"/>
            </p:cNvSpPr>
            <p:nvPr/>
          </p:nvSpPr>
          <p:spPr bwMode="auto">
            <a:xfrm>
              <a:off x="1392" y="316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1" name="AutoShape 25"/>
            <p:cNvSpPr>
              <a:spLocks noChangeArrowheads="1"/>
            </p:cNvSpPr>
            <p:nvPr/>
          </p:nvSpPr>
          <p:spPr bwMode="auto">
            <a:xfrm>
              <a:off x="2112" y="364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2" name="AutoShape 26"/>
            <p:cNvSpPr>
              <a:spLocks noChangeArrowheads="1"/>
            </p:cNvSpPr>
            <p:nvPr/>
          </p:nvSpPr>
          <p:spPr bwMode="auto">
            <a:xfrm>
              <a:off x="2544" y="388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3" name="AutoShape 27"/>
            <p:cNvSpPr>
              <a:spLocks noChangeArrowheads="1"/>
            </p:cNvSpPr>
            <p:nvPr/>
          </p:nvSpPr>
          <p:spPr bwMode="auto">
            <a:xfrm>
              <a:off x="2880" y="292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56384" name="AutoShape 28"/>
            <p:cNvSpPr>
              <a:spLocks noChangeArrowheads="1"/>
            </p:cNvSpPr>
            <p:nvPr/>
          </p:nvSpPr>
          <p:spPr bwMode="auto">
            <a:xfrm>
              <a:off x="2112" y="340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56385" name="AutoShape 29"/>
            <p:cNvSpPr>
              <a:spLocks noChangeArrowheads="1"/>
            </p:cNvSpPr>
            <p:nvPr/>
          </p:nvSpPr>
          <p:spPr bwMode="auto">
            <a:xfrm>
              <a:off x="1680" y="388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56386" name="AutoShape 30"/>
            <p:cNvSpPr>
              <a:spLocks noChangeArrowheads="1"/>
            </p:cNvSpPr>
            <p:nvPr/>
          </p:nvSpPr>
          <p:spPr bwMode="auto">
            <a:xfrm flipH="1">
              <a:off x="1920" y="302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56387" name="AutoShape 31"/>
            <p:cNvSpPr>
              <a:spLocks noChangeArrowheads="1"/>
            </p:cNvSpPr>
            <p:nvPr/>
          </p:nvSpPr>
          <p:spPr bwMode="auto">
            <a:xfrm flipH="1">
              <a:off x="2736" y="326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56388" name="AutoShape 32"/>
            <p:cNvSpPr>
              <a:spLocks noChangeArrowheads="1"/>
            </p:cNvSpPr>
            <p:nvPr/>
          </p:nvSpPr>
          <p:spPr bwMode="auto">
            <a:xfrm flipH="1">
              <a:off x="1536" y="374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56389" name="AutoShape 33"/>
            <p:cNvSpPr>
              <a:spLocks noChangeArrowheads="1"/>
            </p:cNvSpPr>
            <p:nvPr/>
          </p:nvSpPr>
          <p:spPr bwMode="auto">
            <a:xfrm flipH="1">
              <a:off x="2160" y="398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grpSp>
      <p:grpSp>
        <p:nvGrpSpPr>
          <p:cNvPr id="3" name="Group 34"/>
          <p:cNvGrpSpPr>
            <a:grpSpLocks/>
          </p:cNvGrpSpPr>
          <p:nvPr/>
        </p:nvGrpSpPr>
        <p:grpSpPr bwMode="auto">
          <a:xfrm>
            <a:off x="2057400" y="3581400"/>
            <a:ext cx="2667000" cy="1828800"/>
            <a:chOff x="1296" y="2256"/>
            <a:chExt cx="1680" cy="1152"/>
          </a:xfrm>
        </p:grpSpPr>
        <p:sp>
          <p:nvSpPr>
            <p:cNvPr id="56351" name="Line 35"/>
            <p:cNvSpPr>
              <a:spLocks noChangeShapeType="1"/>
            </p:cNvSpPr>
            <p:nvPr/>
          </p:nvSpPr>
          <p:spPr bwMode="auto">
            <a:xfrm>
              <a:off x="1536" y="2736"/>
              <a:ext cx="96" cy="144"/>
            </a:xfrm>
            <a:prstGeom prst="line">
              <a:avLst/>
            </a:prstGeom>
            <a:noFill/>
            <a:ln w="9525">
              <a:solidFill>
                <a:schemeClr val="tx1"/>
              </a:solidFill>
              <a:prstDash val="dash"/>
              <a:round/>
              <a:headEnd/>
              <a:tailEnd type="triangle" w="med" len="med"/>
            </a:ln>
          </p:spPr>
          <p:txBody>
            <a:bodyPr/>
            <a:lstStyle/>
            <a:p>
              <a:endParaRPr lang="de-DE"/>
            </a:p>
          </p:txBody>
        </p:sp>
        <p:sp>
          <p:nvSpPr>
            <p:cNvPr id="56352" name="Line 36"/>
            <p:cNvSpPr>
              <a:spLocks noChangeShapeType="1"/>
            </p:cNvSpPr>
            <p:nvPr/>
          </p:nvSpPr>
          <p:spPr bwMode="auto">
            <a:xfrm flipH="1">
              <a:off x="2030" y="2592"/>
              <a:ext cx="130" cy="443"/>
            </a:xfrm>
            <a:prstGeom prst="line">
              <a:avLst/>
            </a:prstGeom>
            <a:noFill/>
            <a:ln w="9525">
              <a:solidFill>
                <a:schemeClr val="tx1"/>
              </a:solidFill>
              <a:prstDash val="dash"/>
              <a:round/>
              <a:headEnd/>
              <a:tailEnd type="triangle" w="med" len="med"/>
            </a:ln>
          </p:spPr>
          <p:txBody>
            <a:bodyPr/>
            <a:lstStyle/>
            <a:p>
              <a:endParaRPr lang="de-DE"/>
            </a:p>
          </p:txBody>
        </p:sp>
        <p:sp>
          <p:nvSpPr>
            <p:cNvPr id="56353" name="Line 37"/>
            <p:cNvSpPr>
              <a:spLocks noChangeShapeType="1"/>
            </p:cNvSpPr>
            <p:nvPr/>
          </p:nvSpPr>
          <p:spPr bwMode="auto">
            <a:xfrm>
              <a:off x="2784" y="2544"/>
              <a:ext cx="192" cy="384"/>
            </a:xfrm>
            <a:prstGeom prst="line">
              <a:avLst/>
            </a:prstGeom>
            <a:noFill/>
            <a:ln w="9525">
              <a:solidFill>
                <a:schemeClr val="tx1"/>
              </a:solidFill>
              <a:prstDash val="dash"/>
              <a:round/>
              <a:headEnd/>
              <a:tailEnd type="triangle" w="med" len="med"/>
            </a:ln>
          </p:spPr>
          <p:txBody>
            <a:bodyPr/>
            <a:lstStyle/>
            <a:p>
              <a:endParaRPr lang="de-DE"/>
            </a:p>
          </p:txBody>
        </p:sp>
        <p:sp>
          <p:nvSpPr>
            <p:cNvPr id="56354" name="Line 38"/>
            <p:cNvSpPr>
              <a:spLocks noChangeShapeType="1"/>
            </p:cNvSpPr>
            <p:nvPr/>
          </p:nvSpPr>
          <p:spPr bwMode="auto">
            <a:xfrm>
              <a:off x="1584" y="2640"/>
              <a:ext cx="816" cy="288"/>
            </a:xfrm>
            <a:prstGeom prst="line">
              <a:avLst/>
            </a:prstGeom>
            <a:noFill/>
            <a:ln w="9525">
              <a:solidFill>
                <a:schemeClr val="tx1"/>
              </a:solidFill>
              <a:prstDash val="dash"/>
              <a:round/>
              <a:headEnd/>
              <a:tailEnd type="triangle" w="med" len="med"/>
            </a:ln>
          </p:spPr>
          <p:txBody>
            <a:bodyPr/>
            <a:lstStyle/>
            <a:p>
              <a:endParaRPr lang="de-DE"/>
            </a:p>
          </p:txBody>
        </p:sp>
        <p:sp>
          <p:nvSpPr>
            <p:cNvPr id="56355" name="Line 39"/>
            <p:cNvSpPr>
              <a:spLocks noChangeShapeType="1"/>
            </p:cNvSpPr>
            <p:nvPr/>
          </p:nvSpPr>
          <p:spPr bwMode="auto">
            <a:xfrm>
              <a:off x="2256" y="2544"/>
              <a:ext cx="576" cy="720"/>
            </a:xfrm>
            <a:prstGeom prst="line">
              <a:avLst/>
            </a:prstGeom>
            <a:noFill/>
            <a:ln w="9525">
              <a:solidFill>
                <a:schemeClr val="tx1"/>
              </a:solidFill>
              <a:prstDash val="dash"/>
              <a:round/>
              <a:headEnd/>
              <a:tailEnd type="triangle" w="med" len="med"/>
            </a:ln>
          </p:spPr>
          <p:txBody>
            <a:bodyPr/>
            <a:lstStyle/>
            <a:p>
              <a:endParaRPr lang="de-DE"/>
            </a:p>
          </p:txBody>
        </p:sp>
        <p:sp>
          <p:nvSpPr>
            <p:cNvPr id="56356" name="Line 40"/>
            <p:cNvSpPr>
              <a:spLocks noChangeShapeType="1"/>
            </p:cNvSpPr>
            <p:nvPr/>
          </p:nvSpPr>
          <p:spPr bwMode="auto">
            <a:xfrm flipH="1">
              <a:off x="2208" y="2544"/>
              <a:ext cx="432" cy="864"/>
            </a:xfrm>
            <a:prstGeom prst="line">
              <a:avLst/>
            </a:prstGeom>
            <a:noFill/>
            <a:ln w="9525">
              <a:solidFill>
                <a:schemeClr val="tx1"/>
              </a:solidFill>
              <a:prstDash val="dash"/>
              <a:round/>
              <a:headEnd/>
              <a:tailEnd type="triangle" w="med" len="med"/>
            </a:ln>
          </p:spPr>
          <p:txBody>
            <a:bodyPr/>
            <a:lstStyle/>
            <a:p>
              <a:endParaRPr lang="de-DE"/>
            </a:p>
          </p:txBody>
        </p:sp>
        <p:sp>
          <p:nvSpPr>
            <p:cNvPr id="56357" name="Line 41"/>
            <p:cNvSpPr>
              <a:spLocks noChangeShapeType="1"/>
            </p:cNvSpPr>
            <p:nvPr/>
          </p:nvSpPr>
          <p:spPr bwMode="auto">
            <a:xfrm>
              <a:off x="1440" y="2784"/>
              <a:ext cx="0" cy="384"/>
            </a:xfrm>
            <a:prstGeom prst="line">
              <a:avLst/>
            </a:prstGeom>
            <a:noFill/>
            <a:ln w="9525">
              <a:solidFill>
                <a:schemeClr val="tx1"/>
              </a:solidFill>
              <a:prstDash val="dash"/>
              <a:round/>
              <a:headEnd/>
              <a:tailEnd type="triangle" w="med" len="med"/>
            </a:ln>
          </p:spPr>
          <p:txBody>
            <a:bodyPr/>
            <a:lstStyle/>
            <a:p>
              <a:endParaRPr lang="de-DE"/>
            </a:p>
          </p:txBody>
        </p:sp>
        <p:sp>
          <p:nvSpPr>
            <p:cNvPr id="56358" name="AutoShape 42"/>
            <p:cNvSpPr>
              <a:spLocks noChangeArrowheads="1"/>
            </p:cNvSpPr>
            <p:nvPr/>
          </p:nvSpPr>
          <p:spPr bwMode="auto">
            <a:xfrm>
              <a:off x="1296" y="2448"/>
              <a:ext cx="288" cy="288"/>
            </a:xfrm>
            <a:prstGeom prst="diamond">
              <a:avLst/>
            </a:prstGeom>
            <a:solidFill>
              <a:srgbClr val="FFFF00"/>
            </a:solidFill>
            <a:ln w="9525">
              <a:solidFill>
                <a:schemeClr val="tx1"/>
              </a:solidFill>
              <a:miter lim="800000"/>
              <a:headEnd/>
              <a:tailEnd/>
            </a:ln>
          </p:spPr>
          <p:txBody>
            <a:bodyPr wrap="none" anchor="ctr"/>
            <a:lstStyle/>
            <a:p>
              <a:endParaRPr lang="de-DE"/>
            </a:p>
          </p:txBody>
        </p:sp>
        <p:sp>
          <p:nvSpPr>
            <p:cNvPr id="56359" name="AutoShape 43"/>
            <p:cNvSpPr>
              <a:spLocks noChangeArrowheads="1"/>
            </p:cNvSpPr>
            <p:nvPr/>
          </p:nvSpPr>
          <p:spPr bwMode="auto">
            <a:xfrm>
              <a:off x="2016" y="2256"/>
              <a:ext cx="288" cy="288"/>
            </a:xfrm>
            <a:prstGeom prst="diamond">
              <a:avLst/>
            </a:prstGeom>
            <a:solidFill>
              <a:srgbClr val="00FF00"/>
            </a:solidFill>
            <a:ln w="9525">
              <a:solidFill>
                <a:schemeClr val="tx1"/>
              </a:solidFill>
              <a:miter lim="800000"/>
              <a:headEnd/>
              <a:tailEnd/>
            </a:ln>
          </p:spPr>
          <p:txBody>
            <a:bodyPr wrap="none" anchor="ctr"/>
            <a:lstStyle/>
            <a:p>
              <a:endParaRPr lang="de-DE"/>
            </a:p>
          </p:txBody>
        </p:sp>
        <p:sp>
          <p:nvSpPr>
            <p:cNvPr id="56360" name="AutoShape 44"/>
            <p:cNvSpPr>
              <a:spLocks noChangeArrowheads="1"/>
            </p:cNvSpPr>
            <p:nvPr/>
          </p:nvSpPr>
          <p:spPr bwMode="auto">
            <a:xfrm>
              <a:off x="2592" y="2256"/>
              <a:ext cx="288" cy="288"/>
            </a:xfrm>
            <a:prstGeom prst="diamond">
              <a:avLst/>
            </a:prstGeom>
            <a:solidFill>
              <a:srgbClr val="FF0000"/>
            </a:solidFill>
            <a:ln w="9525">
              <a:solidFill>
                <a:schemeClr val="tx1"/>
              </a:solidFill>
              <a:miter lim="800000"/>
              <a:headEnd/>
              <a:tailEnd/>
            </a:ln>
          </p:spPr>
          <p:txBody>
            <a:bodyPr wrap="none" anchor="ctr"/>
            <a:lstStyle/>
            <a:p>
              <a:endParaRPr lang="de-DE"/>
            </a:p>
          </p:txBody>
        </p:sp>
      </p:grpSp>
      <p:grpSp>
        <p:nvGrpSpPr>
          <p:cNvPr id="4" name="Group 45"/>
          <p:cNvGrpSpPr>
            <a:grpSpLocks/>
          </p:cNvGrpSpPr>
          <p:nvPr/>
        </p:nvGrpSpPr>
        <p:grpSpPr bwMode="auto">
          <a:xfrm>
            <a:off x="762000" y="2667000"/>
            <a:ext cx="4572000" cy="1371600"/>
            <a:chOff x="480" y="1680"/>
            <a:chExt cx="2880" cy="864"/>
          </a:xfrm>
        </p:grpSpPr>
        <p:sp>
          <p:nvSpPr>
            <p:cNvPr id="56345" name="AutoShape 46"/>
            <p:cNvSpPr>
              <a:spLocks noChangeArrowheads="1"/>
            </p:cNvSpPr>
            <p:nvPr/>
          </p:nvSpPr>
          <p:spPr bwMode="auto">
            <a:xfrm>
              <a:off x="480" y="2112"/>
              <a:ext cx="336" cy="288"/>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56346" name="AutoShape 47"/>
            <p:cNvSpPr>
              <a:spLocks noChangeArrowheads="1"/>
            </p:cNvSpPr>
            <p:nvPr/>
          </p:nvSpPr>
          <p:spPr bwMode="auto">
            <a:xfrm>
              <a:off x="1824" y="1728"/>
              <a:ext cx="336" cy="288"/>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56347" name="AutoShape 48"/>
            <p:cNvSpPr>
              <a:spLocks noChangeArrowheads="1"/>
            </p:cNvSpPr>
            <p:nvPr/>
          </p:nvSpPr>
          <p:spPr bwMode="auto">
            <a:xfrm>
              <a:off x="3024" y="1680"/>
              <a:ext cx="336" cy="288"/>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56348" name="Line 49"/>
            <p:cNvSpPr>
              <a:spLocks noChangeShapeType="1"/>
            </p:cNvSpPr>
            <p:nvPr/>
          </p:nvSpPr>
          <p:spPr bwMode="auto">
            <a:xfrm>
              <a:off x="864" y="2400"/>
              <a:ext cx="432" cy="144"/>
            </a:xfrm>
            <a:prstGeom prst="line">
              <a:avLst/>
            </a:prstGeom>
            <a:noFill/>
            <a:ln w="28575">
              <a:solidFill>
                <a:schemeClr val="tx1"/>
              </a:solidFill>
              <a:round/>
              <a:headEnd/>
              <a:tailEnd type="triangle" w="med" len="med"/>
            </a:ln>
          </p:spPr>
          <p:txBody>
            <a:bodyPr/>
            <a:lstStyle/>
            <a:p>
              <a:endParaRPr lang="de-DE"/>
            </a:p>
          </p:txBody>
        </p:sp>
        <p:sp>
          <p:nvSpPr>
            <p:cNvPr id="56349" name="Line 50"/>
            <p:cNvSpPr>
              <a:spLocks noChangeShapeType="1"/>
            </p:cNvSpPr>
            <p:nvPr/>
          </p:nvSpPr>
          <p:spPr bwMode="auto">
            <a:xfrm>
              <a:off x="2010" y="2046"/>
              <a:ext cx="60" cy="252"/>
            </a:xfrm>
            <a:prstGeom prst="line">
              <a:avLst/>
            </a:prstGeom>
            <a:noFill/>
            <a:ln w="28575">
              <a:solidFill>
                <a:schemeClr val="tx1"/>
              </a:solidFill>
              <a:round/>
              <a:headEnd/>
              <a:tailEnd type="triangle" w="med" len="med"/>
            </a:ln>
          </p:spPr>
          <p:txBody>
            <a:bodyPr/>
            <a:lstStyle/>
            <a:p>
              <a:endParaRPr lang="de-DE"/>
            </a:p>
          </p:txBody>
        </p:sp>
        <p:sp>
          <p:nvSpPr>
            <p:cNvPr id="56350" name="Line 51"/>
            <p:cNvSpPr>
              <a:spLocks noChangeShapeType="1"/>
            </p:cNvSpPr>
            <p:nvPr/>
          </p:nvSpPr>
          <p:spPr bwMode="auto">
            <a:xfrm flipH="1">
              <a:off x="2832" y="2016"/>
              <a:ext cx="276" cy="294"/>
            </a:xfrm>
            <a:prstGeom prst="line">
              <a:avLst/>
            </a:prstGeom>
            <a:noFill/>
            <a:ln w="28575">
              <a:solidFill>
                <a:schemeClr val="tx1"/>
              </a:solidFill>
              <a:round/>
              <a:headEnd/>
              <a:tailEnd type="triangle" w="med" len="med"/>
            </a:ln>
          </p:spPr>
          <p:txBody>
            <a:bodyPr/>
            <a:lstStyle/>
            <a:p>
              <a:endParaRPr lang="de-DE"/>
            </a:p>
          </p:txBody>
        </p:sp>
      </p:grpSp>
      <p:sp>
        <p:nvSpPr>
          <p:cNvPr id="56328" name="AutoShape 53"/>
          <p:cNvSpPr>
            <a:spLocks noChangeArrowheads="1"/>
          </p:cNvSpPr>
          <p:nvPr/>
        </p:nvSpPr>
        <p:spPr bwMode="auto">
          <a:xfrm flipH="1">
            <a:off x="5791200" y="5029200"/>
            <a:ext cx="457200" cy="838200"/>
          </a:xfrm>
          <a:prstGeom prst="rightArrow">
            <a:avLst>
              <a:gd name="adj1" fmla="val 50000"/>
              <a:gd name="adj2" fmla="val 25000"/>
            </a:avLst>
          </a:prstGeom>
          <a:solidFill>
            <a:srgbClr val="00FF00"/>
          </a:solidFill>
          <a:ln w="9525">
            <a:noFill/>
            <a:miter lim="800000"/>
            <a:headEnd/>
            <a:tailEnd/>
          </a:ln>
        </p:spPr>
        <p:txBody>
          <a:bodyPr wrap="none" anchor="ctr"/>
          <a:lstStyle/>
          <a:p>
            <a:endParaRPr lang="de-DE"/>
          </a:p>
        </p:txBody>
      </p:sp>
      <p:grpSp>
        <p:nvGrpSpPr>
          <p:cNvPr id="5" name="Group 63"/>
          <p:cNvGrpSpPr>
            <a:grpSpLocks/>
          </p:cNvGrpSpPr>
          <p:nvPr/>
        </p:nvGrpSpPr>
        <p:grpSpPr bwMode="auto">
          <a:xfrm>
            <a:off x="838200" y="1066800"/>
            <a:ext cx="4151313" cy="1736725"/>
            <a:chOff x="528" y="672"/>
            <a:chExt cx="2615" cy="1094"/>
          </a:xfrm>
        </p:grpSpPr>
        <p:sp>
          <p:nvSpPr>
            <p:cNvPr id="56339" name="AutoShape 64"/>
            <p:cNvSpPr>
              <a:spLocks noChangeArrowheads="1"/>
            </p:cNvSpPr>
            <p:nvPr/>
          </p:nvSpPr>
          <p:spPr bwMode="auto">
            <a:xfrm>
              <a:off x="2448" y="1248"/>
              <a:ext cx="336" cy="336"/>
            </a:xfrm>
            <a:prstGeom prst="plus">
              <a:avLst>
                <a:gd name="adj" fmla="val 25000"/>
              </a:avLst>
            </a:prstGeom>
            <a:solidFill>
              <a:srgbClr val="FFCC00"/>
            </a:solidFill>
            <a:ln w="9525">
              <a:solidFill>
                <a:schemeClr val="tx1"/>
              </a:solidFill>
              <a:miter lim="800000"/>
              <a:headEnd/>
              <a:tailEnd/>
            </a:ln>
          </p:spPr>
          <p:txBody>
            <a:bodyPr wrap="none" anchor="ctr"/>
            <a:lstStyle/>
            <a:p>
              <a:endParaRPr lang="de-DE"/>
            </a:p>
          </p:txBody>
        </p:sp>
        <p:sp>
          <p:nvSpPr>
            <p:cNvPr id="56340" name="AutoShape 65"/>
            <p:cNvSpPr>
              <a:spLocks noChangeArrowheads="1"/>
            </p:cNvSpPr>
            <p:nvPr/>
          </p:nvSpPr>
          <p:spPr bwMode="auto">
            <a:xfrm>
              <a:off x="2784" y="816"/>
              <a:ext cx="192" cy="432"/>
            </a:xfrm>
            <a:prstGeom prst="curvedLeftArrow">
              <a:avLst>
                <a:gd name="adj1" fmla="val 45000"/>
                <a:gd name="adj2" fmla="val 90000"/>
                <a:gd name="adj3" fmla="val 33333"/>
              </a:avLst>
            </a:prstGeom>
            <a:solidFill>
              <a:srgbClr val="C0C0C0"/>
            </a:solidFill>
            <a:ln w="9525">
              <a:noFill/>
              <a:miter lim="800000"/>
              <a:headEnd/>
              <a:tailEnd/>
            </a:ln>
          </p:spPr>
          <p:txBody>
            <a:bodyPr wrap="none" anchor="ctr"/>
            <a:lstStyle/>
            <a:p>
              <a:endParaRPr lang="de-DE"/>
            </a:p>
          </p:txBody>
        </p:sp>
        <p:sp>
          <p:nvSpPr>
            <p:cNvPr id="56341" name="AutoShape 66"/>
            <p:cNvSpPr>
              <a:spLocks noChangeArrowheads="1"/>
            </p:cNvSpPr>
            <p:nvPr/>
          </p:nvSpPr>
          <p:spPr bwMode="auto">
            <a:xfrm rot="3118970">
              <a:off x="1443" y="621"/>
              <a:ext cx="137" cy="1968"/>
            </a:xfrm>
            <a:prstGeom prst="downArrow">
              <a:avLst>
                <a:gd name="adj1" fmla="val 34917"/>
                <a:gd name="adj2" fmla="val 271804"/>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56342" name="AutoShape 67"/>
            <p:cNvSpPr>
              <a:spLocks noChangeArrowheads="1"/>
            </p:cNvSpPr>
            <p:nvPr/>
          </p:nvSpPr>
          <p:spPr bwMode="auto">
            <a:xfrm rot="3118970">
              <a:off x="2225" y="1491"/>
              <a:ext cx="95" cy="455"/>
            </a:xfrm>
            <a:prstGeom prst="downArrow">
              <a:avLst>
                <a:gd name="adj1" fmla="val 50000"/>
                <a:gd name="adj2" fmla="val 119737"/>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56343" name="AutoShape 68"/>
            <p:cNvSpPr>
              <a:spLocks noChangeArrowheads="1"/>
            </p:cNvSpPr>
            <p:nvPr/>
          </p:nvSpPr>
          <p:spPr bwMode="auto">
            <a:xfrm rot="-3100665">
              <a:off x="2868" y="1452"/>
              <a:ext cx="95" cy="455"/>
            </a:xfrm>
            <a:prstGeom prst="downArrow">
              <a:avLst>
                <a:gd name="adj1" fmla="val 50000"/>
                <a:gd name="adj2" fmla="val 119737"/>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56344" name="AutoShape 69"/>
            <p:cNvSpPr>
              <a:spLocks noChangeArrowheads="1"/>
            </p:cNvSpPr>
            <p:nvPr/>
          </p:nvSpPr>
          <p:spPr bwMode="auto">
            <a:xfrm>
              <a:off x="2208" y="672"/>
              <a:ext cx="576" cy="336"/>
            </a:xfrm>
            <a:prstGeom prst="hexagon">
              <a:avLst>
                <a:gd name="adj" fmla="val 42857"/>
                <a:gd name="vf" fmla="val 115470"/>
              </a:avLst>
            </a:prstGeom>
            <a:solidFill>
              <a:srgbClr val="FF0000"/>
            </a:solidFill>
            <a:ln w="9525">
              <a:solidFill>
                <a:schemeClr val="tx1"/>
              </a:solidFill>
              <a:miter lim="800000"/>
              <a:headEnd/>
              <a:tailEnd/>
            </a:ln>
          </p:spPr>
          <p:txBody>
            <a:bodyPr wrap="none" anchor="ctr"/>
            <a:lstStyle/>
            <a:p>
              <a:endParaRPr lang="de-DE"/>
            </a:p>
          </p:txBody>
        </p:sp>
      </p:grpSp>
      <p:pic>
        <p:nvPicPr>
          <p:cNvPr id="70" name="Picture 2"/>
          <p:cNvPicPr>
            <a:picLocks noChangeAspect="1" noChangeArrowheads="1"/>
          </p:cNvPicPr>
          <p:nvPr/>
        </p:nvPicPr>
        <p:blipFill>
          <a:blip r:embed="rId2" cstate="print"/>
          <a:srcRect/>
          <a:stretch>
            <a:fillRect/>
          </a:stretch>
        </p:blipFill>
        <p:spPr bwMode="auto">
          <a:xfrm>
            <a:off x="6564482" y="4191000"/>
            <a:ext cx="3177836" cy="2140936"/>
          </a:xfrm>
          <a:prstGeom prst="rect">
            <a:avLst/>
          </a:prstGeom>
          <a:noFill/>
          <a:ln w="9525">
            <a:noFill/>
            <a:miter lim="800000"/>
            <a:headEnd/>
            <a:tailEnd/>
          </a:ln>
        </p:spPr>
      </p:pic>
      <p:grpSp>
        <p:nvGrpSpPr>
          <p:cNvPr id="6" name="Group 70"/>
          <p:cNvGrpSpPr/>
          <p:nvPr/>
        </p:nvGrpSpPr>
        <p:grpSpPr>
          <a:xfrm>
            <a:off x="7391400" y="5181600"/>
            <a:ext cx="1079500" cy="1079500"/>
            <a:chOff x="7391400" y="5181600"/>
            <a:chExt cx="1079500" cy="1079500"/>
          </a:xfrm>
        </p:grpSpPr>
        <p:sp>
          <p:nvSpPr>
            <p:cNvPr id="56329" name="Oval 54"/>
            <p:cNvSpPr>
              <a:spLocks noChangeArrowheads="1"/>
            </p:cNvSpPr>
            <p:nvPr/>
          </p:nvSpPr>
          <p:spPr bwMode="auto">
            <a:xfrm>
              <a:off x="7391400" y="52578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0" name="Oval 55"/>
            <p:cNvSpPr>
              <a:spLocks noChangeArrowheads="1"/>
            </p:cNvSpPr>
            <p:nvPr/>
          </p:nvSpPr>
          <p:spPr bwMode="auto">
            <a:xfrm>
              <a:off x="7620000" y="53340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1" name="Oval 56"/>
            <p:cNvSpPr>
              <a:spLocks noChangeArrowheads="1"/>
            </p:cNvSpPr>
            <p:nvPr/>
          </p:nvSpPr>
          <p:spPr bwMode="auto">
            <a:xfrm>
              <a:off x="7467600" y="55626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2" name="Oval 57"/>
            <p:cNvSpPr>
              <a:spLocks noChangeArrowheads="1"/>
            </p:cNvSpPr>
            <p:nvPr/>
          </p:nvSpPr>
          <p:spPr bwMode="auto">
            <a:xfrm>
              <a:off x="7924800" y="51816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3" name="Oval 58"/>
            <p:cNvSpPr>
              <a:spLocks noChangeArrowheads="1"/>
            </p:cNvSpPr>
            <p:nvPr/>
          </p:nvSpPr>
          <p:spPr bwMode="auto">
            <a:xfrm>
              <a:off x="7848600" y="5410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4" name="Oval 59"/>
            <p:cNvSpPr>
              <a:spLocks noChangeArrowheads="1"/>
            </p:cNvSpPr>
            <p:nvPr/>
          </p:nvSpPr>
          <p:spPr bwMode="auto">
            <a:xfrm>
              <a:off x="8153400" y="58674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5" name="Oval 60"/>
            <p:cNvSpPr>
              <a:spLocks noChangeArrowheads="1"/>
            </p:cNvSpPr>
            <p:nvPr/>
          </p:nvSpPr>
          <p:spPr bwMode="auto">
            <a:xfrm>
              <a:off x="8001000" y="6172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6" name="Oval 61"/>
            <p:cNvSpPr>
              <a:spLocks noChangeArrowheads="1"/>
            </p:cNvSpPr>
            <p:nvPr/>
          </p:nvSpPr>
          <p:spPr bwMode="auto">
            <a:xfrm>
              <a:off x="7620000" y="60960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7" name="Oval 62"/>
            <p:cNvSpPr>
              <a:spLocks noChangeArrowheads="1"/>
            </p:cNvSpPr>
            <p:nvPr/>
          </p:nvSpPr>
          <p:spPr bwMode="auto">
            <a:xfrm>
              <a:off x="8382000" y="5410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grpSp>
      <p:sp>
        <p:nvSpPr>
          <p:cNvPr id="72" name="TextBox 71"/>
          <p:cNvSpPr txBox="1"/>
          <p:nvPr/>
        </p:nvSpPr>
        <p:spPr>
          <a:xfrm>
            <a:off x="4724400" y="805190"/>
            <a:ext cx="1803699" cy="523220"/>
          </a:xfrm>
          <a:prstGeom prst="rect">
            <a:avLst/>
          </a:prstGeom>
          <a:noFill/>
        </p:spPr>
        <p:txBody>
          <a:bodyPr wrap="none" rtlCol="0">
            <a:spAutoFit/>
          </a:bodyPr>
          <a:lstStyle/>
          <a:p>
            <a:r>
              <a:rPr lang="de-DE" sz="2800" b="1" dirty="0" smtClean="0">
                <a:solidFill>
                  <a:srgbClr val="2C28DF"/>
                </a:solidFill>
              </a:rPr>
              <a:t>Key </a:t>
            </a:r>
            <a:r>
              <a:rPr lang="de-DE" sz="2800" b="1" dirty="0" err="1" smtClean="0">
                <a:solidFill>
                  <a:srgbClr val="2C28DF"/>
                </a:solidFill>
              </a:rPr>
              <a:t>node</a:t>
            </a:r>
            <a:endParaRPr lang="de-DE" sz="2800" b="1" dirty="0">
              <a:solidFill>
                <a:srgbClr val="2C28D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2">
                                            <p:txEl>
                                              <p:pRg st="0" end="0"/>
                                            </p:txEl>
                                          </p:spTgt>
                                        </p:tgtEl>
                                        <p:attrNameLst>
                                          <p:attrName>style.visibility</p:attrName>
                                        </p:attrNameLst>
                                      </p:cBhvr>
                                      <p:to>
                                        <p:strVal val="visible"/>
                                      </p:to>
                                    </p:set>
                                    <p:animEffect transition="in" filter="wipe(down)">
                                      <p:cBhvr>
                                        <p:cTn id="23"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Date Placeholder 1"/>
          <p:cNvSpPr>
            <a:spLocks noGrp="1"/>
          </p:cNvSpPr>
          <p:nvPr>
            <p:ph type="dt" sz="quarter" idx="10"/>
          </p:nvPr>
        </p:nvSpPr>
        <p:spPr>
          <a:noFill/>
        </p:spPr>
        <p:txBody>
          <a:bodyPr/>
          <a:lstStyle/>
          <a:p>
            <a:fld id="{7FE8396F-20FD-478E-A4B8-AD0832D0B7B1}" type="datetime1">
              <a:rPr lang="en-GB" smtClean="0"/>
              <a:pPr/>
              <a:t>07/09/2011</a:t>
            </a:fld>
            <a:endParaRPr lang="en-US" smtClean="0"/>
          </a:p>
        </p:txBody>
      </p:sp>
      <p:pic>
        <p:nvPicPr>
          <p:cNvPr id="229379" name="Picture 2"/>
          <p:cNvPicPr>
            <a:picLocks noChangeAspect="1" noChangeArrowheads="1"/>
          </p:cNvPicPr>
          <p:nvPr/>
        </p:nvPicPr>
        <p:blipFill>
          <a:blip r:embed="rId2" cstate="print"/>
          <a:srcRect/>
          <a:stretch>
            <a:fillRect/>
          </a:stretch>
        </p:blipFill>
        <p:spPr bwMode="auto">
          <a:xfrm>
            <a:off x="0" y="1484313"/>
            <a:ext cx="9175750" cy="4897437"/>
          </a:xfrm>
          <a:prstGeom prst="rect">
            <a:avLst/>
          </a:prstGeom>
          <a:noFill/>
          <a:ln w="9525">
            <a:noFill/>
            <a:miter lim="800000"/>
            <a:headEnd/>
            <a:tailEnd/>
          </a:ln>
        </p:spPr>
      </p:pic>
      <p:sp>
        <p:nvSpPr>
          <p:cNvPr id="4" name="Rectangle 2"/>
          <p:cNvSpPr txBox="1">
            <a:spLocks noChangeArrowheads="1"/>
          </p:cNvSpPr>
          <p:nvPr/>
        </p:nvSpPr>
        <p:spPr>
          <a:xfrm>
            <a:off x="647700" y="333375"/>
            <a:ext cx="8496300" cy="1143000"/>
          </a:xfrm>
          <a:prstGeom prst="rect">
            <a:avLst/>
          </a:prstGeom>
        </p:spPr>
        <p:txBody>
          <a:bodyPr/>
          <a:lstStyle/>
          <a:p>
            <a:pPr algn="r">
              <a:defRPr/>
            </a:pPr>
            <a:r>
              <a:rPr lang="en-GB" sz="2800" b="1" kern="0" dirty="0" err="1" smtClean="0">
                <a:solidFill>
                  <a:srgbClr val="034EAC"/>
                </a:solidFill>
                <a:latin typeface="+mj-lt"/>
                <a:ea typeface="+mj-ea"/>
                <a:cs typeface="+mj-cs"/>
              </a:rPr>
              <a:t>BiUML</a:t>
            </a:r>
            <a:r>
              <a:rPr lang="en-GB" sz="2800" b="1" kern="0" dirty="0" smtClean="0">
                <a:solidFill>
                  <a:srgbClr val="034EAC"/>
                </a:solidFill>
                <a:latin typeface="+mj-lt"/>
                <a:ea typeface="+mj-ea"/>
                <a:cs typeface="+mj-cs"/>
              </a:rPr>
              <a:t>/geneXplain </a:t>
            </a:r>
            <a:r>
              <a:rPr lang="en-GB" sz="2800" b="1" kern="0" dirty="0">
                <a:solidFill>
                  <a:srgbClr val="034EAC"/>
                </a:solidFill>
                <a:latin typeface="+mj-lt"/>
                <a:ea typeface="+mj-ea"/>
                <a:cs typeface="+mj-cs"/>
              </a:rPr>
              <a:t>platform – </a:t>
            </a:r>
            <a:br>
              <a:rPr lang="en-GB" sz="2800" b="1" kern="0" dirty="0">
                <a:solidFill>
                  <a:srgbClr val="034EAC"/>
                </a:solidFill>
                <a:latin typeface="+mj-lt"/>
                <a:ea typeface="+mj-ea"/>
                <a:cs typeface="+mj-cs"/>
              </a:rPr>
            </a:br>
            <a:r>
              <a:rPr lang="en-GB" sz="2800" b="1" kern="0" dirty="0">
                <a:solidFill>
                  <a:srgbClr val="034EAC"/>
                </a:solidFill>
                <a:latin typeface="+mj-lt"/>
                <a:ea typeface="+mj-ea"/>
                <a:cs typeface="+mj-cs"/>
              </a:rPr>
              <a:t>drug target discovery pipeline</a:t>
            </a:r>
          </a:p>
        </p:txBody>
      </p:sp>
      <p:pic>
        <p:nvPicPr>
          <p:cNvPr id="5" name="Picture 4" descr="booklet_regul2.PNG"/>
          <p:cNvPicPr>
            <a:picLocks noChangeAspect="1"/>
          </p:cNvPicPr>
          <p:nvPr/>
        </p:nvPicPr>
        <p:blipFill>
          <a:blip r:embed="rId3" cstate="print"/>
          <a:stretch>
            <a:fillRect/>
          </a:stretch>
        </p:blipFill>
        <p:spPr>
          <a:xfrm>
            <a:off x="4524953" y="3861048"/>
            <a:ext cx="4619047" cy="29969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4"/>
          <p:cNvPicPr>
            <a:picLocks noChangeAspect="1" noChangeArrowheads="1"/>
          </p:cNvPicPr>
          <p:nvPr/>
        </p:nvPicPr>
        <p:blipFill>
          <a:blip r:embed="rId4" cstate="print"/>
          <a:srcRect l="9862" t="6133" r="33304" b="46332"/>
          <a:stretch>
            <a:fillRect/>
          </a:stretch>
        </p:blipFill>
        <p:spPr bwMode="auto">
          <a:xfrm>
            <a:off x="467544" y="260648"/>
            <a:ext cx="5184576" cy="22322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p:cNvPicPr>
            <a:picLocks noChangeAspect="1" noChangeArrowheads="1"/>
          </p:cNvPicPr>
          <p:nvPr/>
        </p:nvPicPr>
        <p:blipFill>
          <a:blip r:embed="rId5" cstate="print"/>
          <a:srcRect l="36694" t="5702" r="7476" b="40122"/>
          <a:stretch>
            <a:fillRect/>
          </a:stretch>
        </p:blipFill>
        <p:spPr bwMode="auto">
          <a:xfrm>
            <a:off x="-268692" y="2492896"/>
            <a:ext cx="4840692" cy="31683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2"/>
          <p:cNvPicPr>
            <a:picLocks noChangeAspect="1" noChangeArrowheads="1"/>
          </p:cNvPicPr>
          <p:nvPr/>
        </p:nvPicPr>
        <p:blipFill>
          <a:blip r:embed="rId2" cstate="print"/>
          <a:srcRect/>
          <a:stretch>
            <a:fillRect/>
          </a:stretch>
        </p:blipFill>
        <p:spPr bwMode="auto">
          <a:xfrm>
            <a:off x="0" y="908050"/>
            <a:ext cx="9144000" cy="5854700"/>
          </a:xfrm>
          <a:prstGeom prst="rect">
            <a:avLst/>
          </a:prstGeom>
          <a:noFill/>
          <a:ln w="28575">
            <a:noFill/>
            <a:miter lim="800000"/>
            <a:headEnd/>
            <a:tailEnd/>
          </a:ln>
        </p:spPr>
      </p:pic>
      <p:sp>
        <p:nvSpPr>
          <p:cNvPr id="3" name="Rectangle 14"/>
          <p:cNvSpPr>
            <a:spLocks noChangeArrowheads="1"/>
          </p:cNvSpPr>
          <p:nvPr/>
        </p:nvSpPr>
        <p:spPr bwMode="auto">
          <a:xfrm>
            <a:off x="2987824" y="0"/>
            <a:ext cx="5867400" cy="457200"/>
          </a:xfrm>
          <a:prstGeom prst="rect">
            <a:avLst/>
          </a:prstGeom>
          <a:noFill/>
          <a:ln w="9525">
            <a:noFill/>
            <a:miter lim="800000"/>
            <a:headEnd/>
            <a:tailEnd/>
          </a:ln>
        </p:spPr>
        <p:txBody>
          <a:bodyPr/>
          <a:lstStyle/>
          <a:p>
            <a:pPr>
              <a:defRPr/>
            </a:pPr>
            <a:r>
              <a:rPr lang="de-DE" altLang="de-DE" b="1" dirty="0">
                <a:solidFill>
                  <a:schemeClr val="bg1">
                    <a:lumMod val="50000"/>
                  </a:schemeClr>
                </a:solidFill>
              </a:rPr>
              <a:t>Master </a:t>
            </a:r>
            <a:r>
              <a:rPr lang="de-DE" altLang="de-DE" b="1" dirty="0" err="1">
                <a:solidFill>
                  <a:schemeClr val="bg1">
                    <a:lumMod val="50000"/>
                  </a:schemeClr>
                </a:solidFill>
              </a:rPr>
              <a:t>regulator</a:t>
            </a:r>
            <a:r>
              <a:rPr lang="de-DE" altLang="de-DE" b="1" dirty="0">
                <a:solidFill>
                  <a:schemeClr val="bg1">
                    <a:lumMod val="50000"/>
                  </a:schemeClr>
                </a:solidFill>
              </a:rPr>
              <a:t> </a:t>
            </a:r>
            <a:r>
              <a:rPr lang="de-DE" altLang="de-DE" b="1" dirty="0" err="1">
                <a:solidFill>
                  <a:schemeClr val="bg1">
                    <a:lumMod val="50000"/>
                  </a:schemeClr>
                </a:solidFill>
              </a:rPr>
              <a:t>search</a:t>
            </a:r>
            <a:r>
              <a:rPr lang="de-DE" altLang="de-DE" b="1" dirty="0">
                <a:solidFill>
                  <a:schemeClr val="bg1">
                    <a:lumMod val="50000"/>
                  </a:schemeClr>
                </a:solidFill>
              </a:rPr>
              <a:t> </a:t>
            </a:r>
            <a:r>
              <a:rPr lang="de-DE" altLang="de-DE" b="1" dirty="0" err="1">
                <a:solidFill>
                  <a:schemeClr val="bg1">
                    <a:lumMod val="50000"/>
                  </a:schemeClr>
                </a:solidFill>
              </a:rPr>
              <a:t>results</a:t>
            </a:r>
            <a:r>
              <a:rPr lang="de-DE" altLang="de-DE" b="1" dirty="0">
                <a:solidFill>
                  <a:schemeClr val="bg1">
                    <a:lumMod val="50000"/>
                  </a:schemeClr>
                </a:solidFill>
              </a:rPr>
              <a:t> </a:t>
            </a:r>
            <a:r>
              <a:rPr lang="de-DE" altLang="de-DE" b="1" dirty="0" err="1">
                <a:solidFill>
                  <a:schemeClr val="bg1">
                    <a:lumMod val="50000"/>
                  </a:schemeClr>
                </a:solidFill>
              </a:rPr>
              <a:t>of</a:t>
            </a:r>
            <a:r>
              <a:rPr lang="de-DE" altLang="de-DE" b="1" dirty="0">
                <a:solidFill>
                  <a:schemeClr val="bg1">
                    <a:lumMod val="50000"/>
                  </a:schemeClr>
                </a:solidFill>
              </a:rPr>
              <a:t> </a:t>
            </a:r>
            <a:r>
              <a:rPr lang="en-US" altLang="de-DE" b="1" dirty="0">
                <a:solidFill>
                  <a:schemeClr val="bg1">
                    <a:lumMod val="50000"/>
                  </a:schemeClr>
                </a:solidFill>
              </a:rPr>
              <a:t>TNF-alpha regulated transcription.</a:t>
            </a:r>
          </a:p>
        </p:txBody>
      </p:sp>
      <p:sp>
        <p:nvSpPr>
          <p:cNvPr id="232452" name="Oval 3"/>
          <p:cNvSpPr>
            <a:spLocks noChangeArrowheads="1"/>
          </p:cNvSpPr>
          <p:nvPr/>
        </p:nvSpPr>
        <p:spPr bwMode="auto">
          <a:xfrm>
            <a:off x="2916238" y="2708275"/>
            <a:ext cx="1008062" cy="504825"/>
          </a:xfrm>
          <a:prstGeom prst="ellipse">
            <a:avLst/>
          </a:prstGeom>
          <a:noFill/>
          <a:ln w="28575" algn="ctr">
            <a:solidFill>
              <a:srgbClr val="FF0000"/>
            </a:solidFill>
            <a:round/>
            <a:headEnd/>
            <a:tailEnd type="triangle" w="med" len="med"/>
          </a:ln>
        </p:spPr>
        <p:txBody>
          <a:bodyPr/>
          <a:lstStyle/>
          <a:p>
            <a:endParaRPr lang="de-DE"/>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2" descr="Molecules2 Upstream 8 viz.png"/>
          <p:cNvPicPr>
            <a:picLocks noChangeAspect="1"/>
          </p:cNvPicPr>
          <p:nvPr/>
        </p:nvPicPr>
        <p:blipFill>
          <a:blip r:embed="rId2" cstate="print"/>
          <a:srcRect l="6496"/>
          <a:stretch>
            <a:fillRect/>
          </a:stretch>
        </p:blipFill>
        <p:spPr bwMode="auto">
          <a:xfrm>
            <a:off x="-323850" y="0"/>
            <a:ext cx="9732963" cy="4751388"/>
          </a:xfrm>
          <a:prstGeom prst="rect">
            <a:avLst/>
          </a:prstGeom>
          <a:noFill/>
          <a:ln w="9525">
            <a:noFill/>
            <a:miter lim="800000"/>
            <a:headEnd/>
            <a:tailEnd/>
          </a:ln>
        </p:spPr>
      </p:pic>
      <p:sp>
        <p:nvSpPr>
          <p:cNvPr id="233475" name="Text Box 7"/>
          <p:cNvSpPr txBox="1">
            <a:spLocks noChangeArrowheads="1"/>
          </p:cNvSpPr>
          <p:nvPr/>
        </p:nvSpPr>
        <p:spPr bwMode="auto">
          <a:xfrm>
            <a:off x="5003800" y="260350"/>
            <a:ext cx="1301750" cy="358775"/>
          </a:xfrm>
          <a:prstGeom prst="rect">
            <a:avLst/>
          </a:prstGeom>
          <a:noFill/>
          <a:ln w="9525">
            <a:noFill/>
            <a:miter lim="800000"/>
            <a:headEnd/>
            <a:tailEnd/>
          </a:ln>
        </p:spPr>
        <p:txBody>
          <a:bodyPr wrap="none">
            <a:spAutoFit/>
          </a:bodyPr>
          <a:lstStyle/>
          <a:p>
            <a:pPr>
              <a:lnSpc>
                <a:spcPct val="97000"/>
              </a:lnSpc>
              <a:buClr>
                <a:srgbClr val="000000"/>
              </a:buClr>
              <a:buSzPct val="100000"/>
              <a:buFont typeface="Arial" pitchFamily="34" charset="0"/>
              <a:buNone/>
            </a:pPr>
            <a:r>
              <a:rPr lang="de-DE" sz="1800" b="1">
                <a:solidFill>
                  <a:srgbClr val="CC0000"/>
                </a:solidFill>
                <a:latin typeface="Arial" pitchFamily="34" charset="0"/>
              </a:rPr>
              <a:t>TNF-alpha</a:t>
            </a:r>
          </a:p>
        </p:txBody>
      </p:sp>
      <p:pic>
        <p:nvPicPr>
          <p:cNvPr id="233476" name="Picture 3"/>
          <p:cNvPicPr>
            <a:picLocks noChangeAspect="1" noChangeArrowheads="1"/>
          </p:cNvPicPr>
          <p:nvPr/>
        </p:nvPicPr>
        <p:blipFill>
          <a:blip r:embed="rId3" cstate="print"/>
          <a:srcRect/>
          <a:stretch>
            <a:fillRect/>
          </a:stretch>
        </p:blipFill>
        <p:spPr bwMode="auto">
          <a:xfrm>
            <a:off x="0" y="4797425"/>
            <a:ext cx="9188450" cy="1979613"/>
          </a:xfrm>
          <a:prstGeom prst="rect">
            <a:avLst/>
          </a:prstGeom>
          <a:noFill/>
          <a:ln w="28575">
            <a:noFill/>
            <a:miter lim="800000"/>
            <a:headEnd/>
            <a:tailEnd/>
          </a:ln>
        </p:spPr>
      </p:pic>
      <p:sp>
        <p:nvSpPr>
          <p:cNvPr id="233477" name="Down Arrow 6"/>
          <p:cNvSpPr>
            <a:spLocks noChangeArrowheads="1"/>
          </p:cNvSpPr>
          <p:nvPr/>
        </p:nvSpPr>
        <p:spPr bwMode="auto">
          <a:xfrm>
            <a:off x="3779838" y="4292600"/>
            <a:ext cx="576262" cy="865188"/>
          </a:xfrm>
          <a:prstGeom prst="downArrow">
            <a:avLst>
              <a:gd name="adj1" fmla="val 50000"/>
              <a:gd name="adj2" fmla="val 50046"/>
            </a:avLst>
          </a:prstGeom>
          <a:solidFill>
            <a:schemeClr val="accent1"/>
          </a:solidFill>
          <a:ln w="28575" algn="ctr">
            <a:solidFill>
              <a:srgbClr val="0000FF"/>
            </a:solidFill>
            <a:round/>
            <a:headEnd/>
            <a:tailEnd type="triangle" w="med" len="med"/>
          </a:ln>
        </p:spPr>
        <p:txBody>
          <a:bodyPr/>
          <a:lstStyle/>
          <a:p>
            <a:endParaRPr lang="de-DE"/>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dirty="0" err="1" smtClean="0">
                <a:solidFill>
                  <a:srgbClr val="000099"/>
                </a:solidFill>
              </a:rPr>
              <a:t>BioUML</a:t>
            </a:r>
            <a:r>
              <a:rPr lang="en-US" dirty="0" smtClean="0">
                <a:solidFill>
                  <a:srgbClr val="000099"/>
                </a:solidFill>
              </a:rPr>
              <a:t> platform</a:t>
            </a:r>
            <a:endParaRPr lang="ru-RU" dirty="0" smtClean="0">
              <a:solidFill>
                <a:srgbClr val="000099"/>
              </a:solidFill>
            </a:endParaRPr>
          </a:p>
        </p:txBody>
      </p:sp>
      <p:sp>
        <p:nvSpPr>
          <p:cNvPr id="4099" name="Rectangle 3"/>
          <p:cNvSpPr>
            <a:spLocks noGrp="1" noChangeArrowheads="1"/>
          </p:cNvSpPr>
          <p:nvPr>
            <p:ph type="body" idx="1"/>
          </p:nvPr>
        </p:nvSpPr>
        <p:spPr/>
        <p:txBody>
          <a:bodyPr/>
          <a:lstStyle/>
          <a:p>
            <a:pPr eaLnBrk="1" hangingPunct="1">
              <a:lnSpc>
                <a:spcPct val="80000"/>
              </a:lnSpc>
            </a:pPr>
            <a:r>
              <a:rPr lang="en-US" sz="2000" dirty="0" err="1" smtClean="0"/>
              <a:t>BioUML</a:t>
            </a:r>
            <a:r>
              <a:rPr lang="en-US" sz="2000" dirty="0" smtClean="0"/>
              <a:t> is an open source integrated platform for systems biology that spans the comprehensive range of capabilities including access to databases with experimental data, tools for formalized description, visual modeling and analyses of complex biological systems. </a:t>
            </a:r>
          </a:p>
          <a:p>
            <a:pPr eaLnBrk="1" hangingPunct="1">
              <a:lnSpc>
                <a:spcPct val="80000"/>
              </a:lnSpc>
            </a:pPr>
            <a:r>
              <a:rPr lang="en-US" sz="2000" dirty="0" smtClean="0"/>
              <a:t>Due to  scripts (R, JavaScript) and workflow support it provides powerful possibilities for analyses of high-throughput data. </a:t>
            </a:r>
          </a:p>
          <a:p>
            <a:pPr eaLnBrk="1" hangingPunct="1">
              <a:lnSpc>
                <a:spcPct val="80000"/>
              </a:lnSpc>
            </a:pPr>
            <a:r>
              <a:rPr lang="en-US" sz="2000" dirty="0" smtClean="0"/>
              <a:t>Plug-in based architecture (Eclipse run time from IBM is used) allows to add new functionality using plug-ins.</a:t>
            </a:r>
          </a:p>
          <a:p>
            <a:pPr eaLnBrk="1" hangingPunct="1">
              <a:lnSpc>
                <a:spcPct val="80000"/>
              </a:lnSpc>
              <a:buFontTx/>
              <a:buNone/>
            </a:pPr>
            <a:r>
              <a:rPr lang="en-US" sz="2000" dirty="0" smtClean="0"/>
              <a:t> </a:t>
            </a:r>
            <a:endParaRPr lang="en-US" sz="2000" i="1" dirty="0" smtClean="0"/>
          </a:p>
          <a:p>
            <a:pPr eaLnBrk="1" hangingPunct="1">
              <a:lnSpc>
                <a:spcPct val="80000"/>
              </a:lnSpc>
              <a:buFontTx/>
              <a:buNone/>
            </a:pPr>
            <a:r>
              <a:rPr lang="en-US" sz="2000" dirty="0" err="1" smtClean="0"/>
              <a:t>BioUML</a:t>
            </a:r>
            <a:r>
              <a:rPr lang="en-US" sz="2000" dirty="0" smtClean="0"/>
              <a:t> platform consists from 3 parts: </a:t>
            </a:r>
          </a:p>
          <a:p>
            <a:pPr eaLnBrk="1" hangingPunct="1">
              <a:lnSpc>
                <a:spcPct val="80000"/>
              </a:lnSpc>
            </a:pPr>
            <a:r>
              <a:rPr lang="en-US" sz="2000" dirty="0" err="1" smtClean="0"/>
              <a:t>BioUML</a:t>
            </a:r>
            <a:r>
              <a:rPr lang="en-US" sz="2000" dirty="0" smtClean="0"/>
              <a:t> server – provides access to biological databases;</a:t>
            </a:r>
          </a:p>
          <a:p>
            <a:pPr eaLnBrk="1" hangingPunct="1">
              <a:lnSpc>
                <a:spcPct val="80000"/>
              </a:lnSpc>
            </a:pPr>
            <a:r>
              <a:rPr lang="en-US" sz="2000" dirty="0" err="1" smtClean="0"/>
              <a:t>BioUML</a:t>
            </a:r>
            <a:r>
              <a:rPr lang="en-US" sz="2000" dirty="0" smtClean="0"/>
              <a:t> workbench – standalone application. </a:t>
            </a:r>
          </a:p>
          <a:p>
            <a:pPr eaLnBrk="1" hangingPunct="1">
              <a:lnSpc>
                <a:spcPct val="80000"/>
              </a:lnSpc>
            </a:pPr>
            <a:r>
              <a:rPr lang="en-US" sz="2000" dirty="0" err="1" smtClean="0"/>
              <a:t>BioUML</a:t>
            </a:r>
            <a:r>
              <a:rPr lang="en-US" sz="2000" dirty="0" smtClean="0"/>
              <a:t> web edition – web interface based on AJAX technology;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Oval 2"/>
          <p:cNvSpPr>
            <a:spLocks noChangeArrowheads="1"/>
          </p:cNvSpPr>
          <p:nvPr/>
        </p:nvSpPr>
        <p:spPr bwMode="auto">
          <a:xfrm>
            <a:off x="-1260475" y="685800"/>
            <a:ext cx="12039600" cy="8991600"/>
          </a:xfrm>
          <a:prstGeom prst="ellipse">
            <a:avLst/>
          </a:prstGeom>
          <a:solidFill>
            <a:srgbClr val="FFFF99">
              <a:alpha val="50195"/>
            </a:srgbClr>
          </a:solidFill>
          <a:ln w="63500" cmpd="dbl">
            <a:solidFill>
              <a:schemeClr val="tx1"/>
            </a:solidFill>
            <a:round/>
            <a:headEnd/>
            <a:tailEnd/>
          </a:ln>
        </p:spPr>
        <p:txBody>
          <a:bodyPr wrap="none" anchor="ctr"/>
          <a:lstStyle/>
          <a:p>
            <a:pPr algn="ctr"/>
            <a:endParaRPr lang="de-DE"/>
          </a:p>
        </p:txBody>
      </p:sp>
      <p:sp>
        <p:nvSpPr>
          <p:cNvPr id="63491" name="AutoShape 3"/>
          <p:cNvSpPr>
            <a:spLocks noChangeArrowheads="1"/>
          </p:cNvSpPr>
          <p:nvPr/>
        </p:nvSpPr>
        <p:spPr bwMode="auto">
          <a:xfrm>
            <a:off x="3768725" y="1905000"/>
            <a:ext cx="533400" cy="533400"/>
          </a:xfrm>
          <a:prstGeom prst="plus">
            <a:avLst>
              <a:gd name="adj" fmla="val 25000"/>
            </a:avLst>
          </a:prstGeom>
          <a:solidFill>
            <a:srgbClr val="FFC000"/>
          </a:solidFill>
          <a:ln w="9525">
            <a:solidFill>
              <a:schemeClr val="tx1"/>
            </a:solidFill>
            <a:miter lim="800000"/>
            <a:headEnd/>
            <a:tailEnd/>
          </a:ln>
        </p:spPr>
        <p:txBody>
          <a:bodyPr wrap="none" anchor="ctr"/>
          <a:lstStyle/>
          <a:p>
            <a:endParaRPr lang="de-DE"/>
          </a:p>
        </p:txBody>
      </p:sp>
      <p:sp>
        <p:nvSpPr>
          <p:cNvPr id="63492" name="Oval 4"/>
          <p:cNvSpPr>
            <a:spLocks noChangeArrowheads="1"/>
          </p:cNvSpPr>
          <p:nvPr/>
        </p:nvSpPr>
        <p:spPr bwMode="auto">
          <a:xfrm>
            <a:off x="0" y="3352800"/>
            <a:ext cx="7667625" cy="4495800"/>
          </a:xfrm>
          <a:prstGeom prst="ellipse">
            <a:avLst/>
          </a:prstGeom>
          <a:solidFill>
            <a:srgbClr val="CCFFFF">
              <a:alpha val="50195"/>
            </a:srgbClr>
          </a:solidFill>
          <a:ln w="9525">
            <a:solidFill>
              <a:schemeClr val="tx1"/>
            </a:solidFill>
            <a:round/>
            <a:headEnd/>
            <a:tailEnd/>
          </a:ln>
        </p:spPr>
        <p:txBody>
          <a:bodyPr wrap="none" anchor="ctr"/>
          <a:lstStyle/>
          <a:p>
            <a:endParaRPr lang="de-DE"/>
          </a:p>
        </p:txBody>
      </p:sp>
      <p:sp>
        <p:nvSpPr>
          <p:cNvPr id="63493" name="AutoShape 5"/>
          <p:cNvSpPr>
            <a:spLocks noChangeArrowheads="1"/>
          </p:cNvSpPr>
          <p:nvPr/>
        </p:nvSpPr>
        <p:spPr bwMode="auto">
          <a:xfrm rot="-1494199">
            <a:off x="1254125" y="1219200"/>
            <a:ext cx="152400" cy="533400"/>
          </a:xfrm>
          <a:prstGeom prst="can">
            <a:avLst>
              <a:gd name="adj" fmla="val 87500"/>
            </a:avLst>
          </a:prstGeom>
          <a:solidFill>
            <a:srgbClr val="3366FF"/>
          </a:solidFill>
          <a:ln w="9525">
            <a:solidFill>
              <a:schemeClr val="tx1"/>
            </a:solidFill>
            <a:round/>
            <a:headEnd/>
            <a:tailEnd/>
          </a:ln>
        </p:spPr>
        <p:txBody>
          <a:bodyPr wrap="none" anchor="ctr"/>
          <a:lstStyle/>
          <a:p>
            <a:endParaRPr lang="de-DE"/>
          </a:p>
        </p:txBody>
      </p:sp>
      <p:sp>
        <p:nvSpPr>
          <p:cNvPr id="63494" name="AutoShape 6"/>
          <p:cNvSpPr>
            <a:spLocks noChangeArrowheads="1"/>
          </p:cNvSpPr>
          <p:nvPr/>
        </p:nvSpPr>
        <p:spPr bwMode="auto">
          <a:xfrm rot="-1494199">
            <a:off x="1425575" y="1123950"/>
            <a:ext cx="152400" cy="533400"/>
          </a:xfrm>
          <a:prstGeom prst="can">
            <a:avLst>
              <a:gd name="adj" fmla="val 87500"/>
            </a:avLst>
          </a:prstGeom>
          <a:solidFill>
            <a:srgbClr val="3366FF"/>
          </a:solidFill>
          <a:ln w="9525">
            <a:solidFill>
              <a:schemeClr val="tx1"/>
            </a:solidFill>
            <a:round/>
            <a:headEnd/>
            <a:tailEnd/>
          </a:ln>
        </p:spPr>
        <p:txBody>
          <a:bodyPr wrap="none" anchor="ctr"/>
          <a:lstStyle/>
          <a:p>
            <a:endParaRPr lang="de-DE"/>
          </a:p>
        </p:txBody>
      </p:sp>
      <p:sp>
        <p:nvSpPr>
          <p:cNvPr id="1219591" name="Rectangle 7"/>
          <p:cNvSpPr>
            <a:spLocks noChangeArrowheads="1"/>
          </p:cNvSpPr>
          <p:nvPr/>
        </p:nvSpPr>
        <p:spPr bwMode="auto">
          <a:xfrm>
            <a:off x="1863725" y="4800600"/>
            <a:ext cx="3581400" cy="74613"/>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63496" name="Line 8"/>
          <p:cNvSpPr>
            <a:spLocks noChangeShapeType="1"/>
          </p:cNvSpPr>
          <p:nvPr/>
        </p:nvSpPr>
        <p:spPr bwMode="auto">
          <a:xfrm flipV="1">
            <a:off x="4835525" y="4648200"/>
            <a:ext cx="0" cy="152400"/>
          </a:xfrm>
          <a:prstGeom prst="line">
            <a:avLst/>
          </a:prstGeom>
          <a:noFill/>
          <a:ln w="31750">
            <a:solidFill>
              <a:schemeClr val="tx1"/>
            </a:solidFill>
            <a:round/>
            <a:headEnd/>
            <a:tailEnd/>
          </a:ln>
        </p:spPr>
        <p:txBody>
          <a:bodyPr/>
          <a:lstStyle/>
          <a:p>
            <a:endParaRPr lang="de-DE"/>
          </a:p>
        </p:txBody>
      </p:sp>
      <p:sp>
        <p:nvSpPr>
          <p:cNvPr id="63497" name="Line 9"/>
          <p:cNvSpPr>
            <a:spLocks noChangeShapeType="1"/>
          </p:cNvSpPr>
          <p:nvPr/>
        </p:nvSpPr>
        <p:spPr bwMode="auto">
          <a:xfrm>
            <a:off x="4835525" y="4648200"/>
            <a:ext cx="304800" cy="0"/>
          </a:xfrm>
          <a:prstGeom prst="line">
            <a:avLst/>
          </a:prstGeom>
          <a:noFill/>
          <a:ln w="31750">
            <a:solidFill>
              <a:schemeClr val="tx1"/>
            </a:solidFill>
            <a:round/>
            <a:headEnd/>
            <a:tailEnd type="stealth" w="med" len="med"/>
          </a:ln>
        </p:spPr>
        <p:txBody>
          <a:bodyPr/>
          <a:lstStyle/>
          <a:p>
            <a:endParaRPr lang="de-DE"/>
          </a:p>
        </p:txBody>
      </p:sp>
      <p:sp>
        <p:nvSpPr>
          <p:cNvPr id="1219594" name="Rectangle 10"/>
          <p:cNvSpPr>
            <a:spLocks noChangeArrowheads="1"/>
          </p:cNvSpPr>
          <p:nvPr/>
        </p:nvSpPr>
        <p:spPr bwMode="auto">
          <a:xfrm>
            <a:off x="1863725" y="5181600"/>
            <a:ext cx="3581400" cy="74613"/>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63499" name="Line 11"/>
          <p:cNvSpPr>
            <a:spLocks noChangeShapeType="1"/>
          </p:cNvSpPr>
          <p:nvPr/>
        </p:nvSpPr>
        <p:spPr bwMode="auto">
          <a:xfrm flipV="1">
            <a:off x="4835525" y="5029200"/>
            <a:ext cx="0" cy="152400"/>
          </a:xfrm>
          <a:prstGeom prst="line">
            <a:avLst/>
          </a:prstGeom>
          <a:noFill/>
          <a:ln w="31750">
            <a:solidFill>
              <a:schemeClr val="tx1"/>
            </a:solidFill>
            <a:round/>
            <a:headEnd/>
            <a:tailEnd/>
          </a:ln>
        </p:spPr>
        <p:txBody>
          <a:bodyPr/>
          <a:lstStyle/>
          <a:p>
            <a:endParaRPr lang="de-DE"/>
          </a:p>
        </p:txBody>
      </p:sp>
      <p:sp>
        <p:nvSpPr>
          <p:cNvPr id="63500" name="Line 12"/>
          <p:cNvSpPr>
            <a:spLocks noChangeShapeType="1"/>
          </p:cNvSpPr>
          <p:nvPr/>
        </p:nvSpPr>
        <p:spPr bwMode="auto">
          <a:xfrm>
            <a:off x="4835525" y="5029200"/>
            <a:ext cx="304800" cy="0"/>
          </a:xfrm>
          <a:prstGeom prst="line">
            <a:avLst/>
          </a:prstGeom>
          <a:noFill/>
          <a:ln w="31750">
            <a:solidFill>
              <a:schemeClr val="tx1"/>
            </a:solidFill>
            <a:round/>
            <a:headEnd/>
            <a:tailEnd type="stealth" w="med" len="med"/>
          </a:ln>
        </p:spPr>
        <p:txBody>
          <a:bodyPr/>
          <a:lstStyle/>
          <a:p>
            <a:endParaRPr lang="de-DE"/>
          </a:p>
        </p:txBody>
      </p:sp>
      <p:sp>
        <p:nvSpPr>
          <p:cNvPr id="1219597" name="Rectangle 13"/>
          <p:cNvSpPr>
            <a:spLocks noChangeArrowheads="1"/>
          </p:cNvSpPr>
          <p:nvPr/>
        </p:nvSpPr>
        <p:spPr bwMode="auto">
          <a:xfrm>
            <a:off x="1863725" y="5562600"/>
            <a:ext cx="3581400" cy="74613"/>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63502" name="Line 14"/>
          <p:cNvSpPr>
            <a:spLocks noChangeShapeType="1"/>
          </p:cNvSpPr>
          <p:nvPr/>
        </p:nvSpPr>
        <p:spPr bwMode="auto">
          <a:xfrm flipV="1">
            <a:off x="4835525" y="5410200"/>
            <a:ext cx="0" cy="152400"/>
          </a:xfrm>
          <a:prstGeom prst="line">
            <a:avLst/>
          </a:prstGeom>
          <a:noFill/>
          <a:ln w="31750">
            <a:solidFill>
              <a:schemeClr val="tx1"/>
            </a:solidFill>
            <a:round/>
            <a:headEnd/>
            <a:tailEnd/>
          </a:ln>
        </p:spPr>
        <p:txBody>
          <a:bodyPr/>
          <a:lstStyle/>
          <a:p>
            <a:endParaRPr lang="de-DE"/>
          </a:p>
        </p:txBody>
      </p:sp>
      <p:sp>
        <p:nvSpPr>
          <p:cNvPr id="63503" name="Line 15"/>
          <p:cNvSpPr>
            <a:spLocks noChangeShapeType="1"/>
          </p:cNvSpPr>
          <p:nvPr/>
        </p:nvSpPr>
        <p:spPr bwMode="auto">
          <a:xfrm>
            <a:off x="4835525" y="5410200"/>
            <a:ext cx="304800" cy="0"/>
          </a:xfrm>
          <a:prstGeom prst="line">
            <a:avLst/>
          </a:prstGeom>
          <a:noFill/>
          <a:ln w="31750">
            <a:solidFill>
              <a:schemeClr val="tx1"/>
            </a:solidFill>
            <a:round/>
            <a:headEnd/>
            <a:tailEnd type="stealth" w="med" len="med"/>
          </a:ln>
        </p:spPr>
        <p:txBody>
          <a:bodyPr/>
          <a:lstStyle/>
          <a:p>
            <a:endParaRPr lang="de-DE"/>
          </a:p>
        </p:txBody>
      </p:sp>
      <p:sp>
        <p:nvSpPr>
          <p:cNvPr id="1219600" name="Rectangle 16"/>
          <p:cNvSpPr>
            <a:spLocks noChangeArrowheads="1"/>
          </p:cNvSpPr>
          <p:nvPr/>
        </p:nvSpPr>
        <p:spPr bwMode="auto">
          <a:xfrm>
            <a:off x="1863725" y="5943600"/>
            <a:ext cx="3581400" cy="74613"/>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63505" name="Line 17"/>
          <p:cNvSpPr>
            <a:spLocks noChangeShapeType="1"/>
          </p:cNvSpPr>
          <p:nvPr/>
        </p:nvSpPr>
        <p:spPr bwMode="auto">
          <a:xfrm flipV="1">
            <a:off x="4835525" y="5791200"/>
            <a:ext cx="0" cy="152400"/>
          </a:xfrm>
          <a:prstGeom prst="line">
            <a:avLst/>
          </a:prstGeom>
          <a:noFill/>
          <a:ln w="31750">
            <a:solidFill>
              <a:schemeClr val="tx1"/>
            </a:solidFill>
            <a:round/>
            <a:headEnd/>
            <a:tailEnd/>
          </a:ln>
        </p:spPr>
        <p:txBody>
          <a:bodyPr/>
          <a:lstStyle/>
          <a:p>
            <a:endParaRPr lang="de-DE"/>
          </a:p>
        </p:txBody>
      </p:sp>
      <p:sp>
        <p:nvSpPr>
          <p:cNvPr id="63506" name="Line 18"/>
          <p:cNvSpPr>
            <a:spLocks noChangeShapeType="1"/>
          </p:cNvSpPr>
          <p:nvPr/>
        </p:nvSpPr>
        <p:spPr bwMode="auto">
          <a:xfrm>
            <a:off x="4835525" y="5791200"/>
            <a:ext cx="304800" cy="0"/>
          </a:xfrm>
          <a:prstGeom prst="line">
            <a:avLst/>
          </a:prstGeom>
          <a:noFill/>
          <a:ln w="31750">
            <a:solidFill>
              <a:schemeClr val="tx1"/>
            </a:solidFill>
            <a:round/>
            <a:headEnd/>
            <a:tailEnd type="stealth" w="med" len="med"/>
          </a:ln>
        </p:spPr>
        <p:txBody>
          <a:bodyPr/>
          <a:lstStyle/>
          <a:p>
            <a:endParaRPr lang="de-DE"/>
          </a:p>
        </p:txBody>
      </p:sp>
      <p:sp>
        <p:nvSpPr>
          <p:cNvPr id="1219603" name="Rectangle 19"/>
          <p:cNvSpPr>
            <a:spLocks noChangeArrowheads="1"/>
          </p:cNvSpPr>
          <p:nvPr/>
        </p:nvSpPr>
        <p:spPr bwMode="auto">
          <a:xfrm>
            <a:off x="1863725" y="6324600"/>
            <a:ext cx="3581400" cy="74613"/>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63508" name="Line 20"/>
          <p:cNvSpPr>
            <a:spLocks noChangeShapeType="1"/>
          </p:cNvSpPr>
          <p:nvPr/>
        </p:nvSpPr>
        <p:spPr bwMode="auto">
          <a:xfrm flipV="1">
            <a:off x="4835525" y="6172200"/>
            <a:ext cx="0" cy="152400"/>
          </a:xfrm>
          <a:prstGeom prst="line">
            <a:avLst/>
          </a:prstGeom>
          <a:noFill/>
          <a:ln w="31750">
            <a:solidFill>
              <a:schemeClr val="tx1"/>
            </a:solidFill>
            <a:round/>
            <a:headEnd/>
            <a:tailEnd/>
          </a:ln>
        </p:spPr>
        <p:txBody>
          <a:bodyPr/>
          <a:lstStyle/>
          <a:p>
            <a:endParaRPr lang="de-DE"/>
          </a:p>
        </p:txBody>
      </p:sp>
      <p:sp>
        <p:nvSpPr>
          <p:cNvPr id="63509" name="Line 21"/>
          <p:cNvSpPr>
            <a:spLocks noChangeShapeType="1"/>
          </p:cNvSpPr>
          <p:nvPr/>
        </p:nvSpPr>
        <p:spPr bwMode="auto">
          <a:xfrm>
            <a:off x="4835525" y="6172200"/>
            <a:ext cx="304800" cy="0"/>
          </a:xfrm>
          <a:prstGeom prst="line">
            <a:avLst/>
          </a:prstGeom>
          <a:noFill/>
          <a:ln w="31750">
            <a:solidFill>
              <a:schemeClr val="tx1"/>
            </a:solidFill>
            <a:round/>
            <a:headEnd/>
            <a:tailEnd type="stealth" w="med" len="med"/>
          </a:ln>
        </p:spPr>
        <p:txBody>
          <a:bodyPr/>
          <a:lstStyle/>
          <a:p>
            <a:endParaRPr lang="de-DE"/>
          </a:p>
        </p:txBody>
      </p:sp>
      <p:sp>
        <p:nvSpPr>
          <p:cNvPr id="63510" name="AutoShape 22"/>
          <p:cNvSpPr>
            <a:spLocks noChangeArrowheads="1"/>
          </p:cNvSpPr>
          <p:nvPr/>
        </p:nvSpPr>
        <p:spPr bwMode="auto">
          <a:xfrm>
            <a:off x="2320925" y="4648200"/>
            <a:ext cx="304800" cy="228600"/>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63511" name="AutoShape 23"/>
          <p:cNvSpPr>
            <a:spLocks noChangeArrowheads="1"/>
          </p:cNvSpPr>
          <p:nvPr/>
        </p:nvSpPr>
        <p:spPr bwMode="auto">
          <a:xfrm>
            <a:off x="3540125" y="4648200"/>
            <a:ext cx="304800" cy="228600"/>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63512" name="AutoShape 24"/>
          <p:cNvSpPr>
            <a:spLocks noChangeArrowheads="1"/>
          </p:cNvSpPr>
          <p:nvPr/>
        </p:nvSpPr>
        <p:spPr bwMode="auto">
          <a:xfrm>
            <a:off x="2701925" y="5410200"/>
            <a:ext cx="304800" cy="228600"/>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63513" name="AutoShape 25"/>
          <p:cNvSpPr>
            <a:spLocks noChangeArrowheads="1"/>
          </p:cNvSpPr>
          <p:nvPr/>
        </p:nvSpPr>
        <p:spPr bwMode="auto">
          <a:xfrm>
            <a:off x="4073525" y="5410200"/>
            <a:ext cx="304800" cy="228600"/>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63514" name="AutoShape 26"/>
          <p:cNvSpPr>
            <a:spLocks noChangeArrowheads="1"/>
          </p:cNvSpPr>
          <p:nvPr/>
        </p:nvSpPr>
        <p:spPr bwMode="auto">
          <a:xfrm>
            <a:off x="2016125" y="5029200"/>
            <a:ext cx="304800" cy="228600"/>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63515" name="AutoShape 27"/>
          <p:cNvSpPr>
            <a:spLocks noChangeArrowheads="1"/>
          </p:cNvSpPr>
          <p:nvPr/>
        </p:nvSpPr>
        <p:spPr bwMode="auto">
          <a:xfrm>
            <a:off x="3159125" y="5791200"/>
            <a:ext cx="304800" cy="228600"/>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63516" name="AutoShape 28"/>
          <p:cNvSpPr>
            <a:spLocks noChangeArrowheads="1"/>
          </p:cNvSpPr>
          <p:nvPr/>
        </p:nvSpPr>
        <p:spPr bwMode="auto">
          <a:xfrm>
            <a:off x="3844925" y="6172200"/>
            <a:ext cx="304800" cy="228600"/>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63517" name="AutoShape 29"/>
          <p:cNvSpPr>
            <a:spLocks noChangeArrowheads="1"/>
          </p:cNvSpPr>
          <p:nvPr/>
        </p:nvSpPr>
        <p:spPr bwMode="auto">
          <a:xfrm>
            <a:off x="4378325" y="4648200"/>
            <a:ext cx="304800" cy="228600"/>
          </a:xfrm>
          <a:prstGeom prst="rightArrow">
            <a:avLst>
              <a:gd name="adj1" fmla="val 50000"/>
              <a:gd name="adj2" fmla="val 33333"/>
            </a:avLst>
          </a:prstGeom>
          <a:solidFill>
            <a:srgbClr val="FFC000"/>
          </a:solidFill>
          <a:ln w="9525">
            <a:solidFill>
              <a:schemeClr val="tx1"/>
            </a:solidFill>
            <a:miter lim="800000"/>
            <a:headEnd/>
            <a:tailEnd/>
          </a:ln>
        </p:spPr>
        <p:txBody>
          <a:bodyPr wrap="none" anchor="ctr"/>
          <a:lstStyle/>
          <a:p>
            <a:endParaRPr lang="de-DE"/>
          </a:p>
        </p:txBody>
      </p:sp>
      <p:sp>
        <p:nvSpPr>
          <p:cNvPr id="63518" name="AutoShape 30"/>
          <p:cNvSpPr>
            <a:spLocks noChangeArrowheads="1"/>
          </p:cNvSpPr>
          <p:nvPr/>
        </p:nvSpPr>
        <p:spPr bwMode="auto">
          <a:xfrm>
            <a:off x="3159125" y="5410200"/>
            <a:ext cx="304800" cy="228600"/>
          </a:xfrm>
          <a:prstGeom prst="rightArrow">
            <a:avLst>
              <a:gd name="adj1" fmla="val 50000"/>
              <a:gd name="adj2" fmla="val 33333"/>
            </a:avLst>
          </a:prstGeom>
          <a:solidFill>
            <a:srgbClr val="FFC000"/>
          </a:solidFill>
          <a:ln w="9525">
            <a:solidFill>
              <a:srgbClr val="FFC000"/>
            </a:solidFill>
            <a:miter lim="800000"/>
            <a:headEnd/>
            <a:tailEnd/>
          </a:ln>
        </p:spPr>
        <p:txBody>
          <a:bodyPr wrap="none" anchor="ctr"/>
          <a:lstStyle/>
          <a:p>
            <a:endParaRPr lang="de-DE"/>
          </a:p>
        </p:txBody>
      </p:sp>
      <p:sp>
        <p:nvSpPr>
          <p:cNvPr id="63519" name="AutoShape 31"/>
          <p:cNvSpPr>
            <a:spLocks noChangeArrowheads="1"/>
          </p:cNvSpPr>
          <p:nvPr/>
        </p:nvSpPr>
        <p:spPr bwMode="auto">
          <a:xfrm>
            <a:off x="2473325" y="6172200"/>
            <a:ext cx="304800" cy="228600"/>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63520" name="AutoShape 32"/>
          <p:cNvSpPr>
            <a:spLocks noChangeArrowheads="1"/>
          </p:cNvSpPr>
          <p:nvPr/>
        </p:nvSpPr>
        <p:spPr bwMode="auto">
          <a:xfrm flipH="1">
            <a:off x="2854325" y="4800600"/>
            <a:ext cx="304800" cy="228600"/>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63521" name="AutoShape 33"/>
          <p:cNvSpPr>
            <a:spLocks noChangeArrowheads="1"/>
          </p:cNvSpPr>
          <p:nvPr/>
        </p:nvSpPr>
        <p:spPr bwMode="auto">
          <a:xfrm flipH="1">
            <a:off x="4149725" y="5181600"/>
            <a:ext cx="304800" cy="228600"/>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63522" name="AutoShape 34"/>
          <p:cNvSpPr>
            <a:spLocks noChangeArrowheads="1"/>
          </p:cNvSpPr>
          <p:nvPr/>
        </p:nvSpPr>
        <p:spPr bwMode="auto">
          <a:xfrm flipH="1">
            <a:off x="2244725" y="5943600"/>
            <a:ext cx="304800" cy="228600"/>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63523" name="AutoShape 35"/>
          <p:cNvSpPr>
            <a:spLocks noChangeArrowheads="1"/>
          </p:cNvSpPr>
          <p:nvPr/>
        </p:nvSpPr>
        <p:spPr bwMode="auto">
          <a:xfrm flipH="1">
            <a:off x="3235325" y="6324600"/>
            <a:ext cx="304800" cy="228600"/>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63524" name="Line 36"/>
          <p:cNvSpPr>
            <a:spLocks noChangeShapeType="1"/>
          </p:cNvSpPr>
          <p:nvPr/>
        </p:nvSpPr>
        <p:spPr bwMode="auto">
          <a:xfrm>
            <a:off x="2244725" y="4343400"/>
            <a:ext cx="152400" cy="228600"/>
          </a:xfrm>
          <a:prstGeom prst="line">
            <a:avLst/>
          </a:prstGeom>
          <a:noFill/>
          <a:ln w="9525">
            <a:solidFill>
              <a:schemeClr val="tx1"/>
            </a:solidFill>
            <a:prstDash val="dash"/>
            <a:round/>
            <a:headEnd/>
            <a:tailEnd type="triangle" w="med" len="med"/>
          </a:ln>
        </p:spPr>
        <p:txBody>
          <a:bodyPr/>
          <a:lstStyle/>
          <a:p>
            <a:endParaRPr lang="de-DE"/>
          </a:p>
        </p:txBody>
      </p:sp>
      <p:sp>
        <p:nvSpPr>
          <p:cNvPr id="63525" name="Line 37"/>
          <p:cNvSpPr>
            <a:spLocks noChangeShapeType="1"/>
          </p:cNvSpPr>
          <p:nvPr/>
        </p:nvSpPr>
        <p:spPr bwMode="auto">
          <a:xfrm flipH="1">
            <a:off x="3028950" y="4114800"/>
            <a:ext cx="206375" cy="703263"/>
          </a:xfrm>
          <a:prstGeom prst="line">
            <a:avLst/>
          </a:prstGeom>
          <a:noFill/>
          <a:ln w="9525">
            <a:solidFill>
              <a:schemeClr val="tx1"/>
            </a:solidFill>
            <a:prstDash val="dash"/>
            <a:round/>
            <a:headEnd/>
            <a:tailEnd type="triangle" w="med" len="med"/>
          </a:ln>
        </p:spPr>
        <p:txBody>
          <a:bodyPr/>
          <a:lstStyle/>
          <a:p>
            <a:endParaRPr lang="de-DE"/>
          </a:p>
        </p:txBody>
      </p:sp>
      <p:sp>
        <p:nvSpPr>
          <p:cNvPr id="63526" name="Line 38"/>
          <p:cNvSpPr>
            <a:spLocks noChangeShapeType="1"/>
          </p:cNvSpPr>
          <p:nvPr/>
        </p:nvSpPr>
        <p:spPr bwMode="auto">
          <a:xfrm>
            <a:off x="4225925" y="4038600"/>
            <a:ext cx="304800" cy="609600"/>
          </a:xfrm>
          <a:prstGeom prst="line">
            <a:avLst/>
          </a:prstGeom>
          <a:noFill/>
          <a:ln w="9525">
            <a:solidFill>
              <a:schemeClr val="tx1"/>
            </a:solidFill>
            <a:prstDash val="dash"/>
            <a:round/>
            <a:headEnd/>
            <a:tailEnd type="triangle" w="med" len="med"/>
          </a:ln>
        </p:spPr>
        <p:txBody>
          <a:bodyPr/>
          <a:lstStyle/>
          <a:p>
            <a:endParaRPr lang="de-DE"/>
          </a:p>
        </p:txBody>
      </p:sp>
      <p:sp>
        <p:nvSpPr>
          <p:cNvPr id="63527" name="Line 39"/>
          <p:cNvSpPr>
            <a:spLocks noChangeShapeType="1"/>
          </p:cNvSpPr>
          <p:nvPr/>
        </p:nvSpPr>
        <p:spPr bwMode="auto">
          <a:xfrm>
            <a:off x="2320925" y="4191000"/>
            <a:ext cx="1295400" cy="457200"/>
          </a:xfrm>
          <a:prstGeom prst="line">
            <a:avLst/>
          </a:prstGeom>
          <a:noFill/>
          <a:ln w="9525">
            <a:solidFill>
              <a:schemeClr val="tx1"/>
            </a:solidFill>
            <a:prstDash val="dash"/>
            <a:round/>
            <a:headEnd/>
            <a:tailEnd type="triangle" w="med" len="med"/>
          </a:ln>
        </p:spPr>
        <p:txBody>
          <a:bodyPr/>
          <a:lstStyle/>
          <a:p>
            <a:endParaRPr lang="de-DE"/>
          </a:p>
        </p:txBody>
      </p:sp>
      <p:sp>
        <p:nvSpPr>
          <p:cNvPr id="63528" name="Line 40"/>
          <p:cNvSpPr>
            <a:spLocks noChangeShapeType="1"/>
          </p:cNvSpPr>
          <p:nvPr/>
        </p:nvSpPr>
        <p:spPr bwMode="auto">
          <a:xfrm>
            <a:off x="3387725" y="4038600"/>
            <a:ext cx="914400" cy="1143000"/>
          </a:xfrm>
          <a:prstGeom prst="line">
            <a:avLst/>
          </a:prstGeom>
          <a:noFill/>
          <a:ln w="9525">
            <a:solidFill>
              <a:schemeClr val="tx1"/>
            </a:solidFill>
            <a:prstDash val="dash"/>
            <a:round/>
            <a:headEnd/>
            <a:tailEnd type="triangle" w="med" len="med"/>
          </a:ln>
        </p:spPr>
        <p:txBody>
          <a:bodyPr/>
          <a:lstStyle/>
          <a:p>
            <a:endParaRPr lang="de-DE"/>
          </a:p>
        </p:txBody>
      </p:sp>
      <p:sp>
        <p:nvSpPr>
          <p:cNvPr id="63529" name="Line 41"/>
          <p:cNvSpPr>
            <a:spLocks noChangeShapeType="1"/>
          </p:cNvSpPr>
          <p:nvPr/>
        </p:nvSpPr>
        <p:spPr bwMode="auto">
          <a:xfrm flipH="1">
            <a:off x="3311525" y="4038600"/>
            <a:ext cx="685800" cy="1371600"/>
          </a:xfrm>
          <a:prstGeom prst="line">
            <a:avLst/>
          </a:prstGeom>
          <a:noFill/>
          <a:ln w="9525">
            <a:solidFill>
              <a:schemeClr val="tx1"/>
            </a:solidFill>
            <a:prstDash val="dash"/>
            <a:round/>
            <a:headEnd/>
            <a:tailEnd type="triangle" w="med" len="med"/>
          </a:ln>
        </p:spPr>
        <p:txBody>
          <a:bodyPr/>
          <a:lstStyle/>
          <a:p>
            <a:endParaRPr lang="de-DE"/>
          </a:p>
        </p:txBody>
      </p:sp>
      <p:sp>
        <p:nvSpPr>
          <p:cNvPr id="63530" name="Line 42"/>
          <p:cNvSpPr>
            <a:spLocks noChangeShapeType="1"/>
          </p:cNvSpPr>
          <p:nvPr/>
        </p:nvSpPr>
        <p:spPr bwMode="auto">
          <a:xfrm>
            <a:off x="2092325" y="4419600"/>
            <a:ext cx="0" cy="609600"/>
          </a:xfrm>
          <a:prstGeom prst="line">
            <a:avLst/>
          </a:prstGeom>
          <a:noFill/>
          <a:ln w="9525">
            <a:solidFill>
              <a:schemeClr val="tx1"/>
            </a:solidFill>
            <a:prstDash val="dash"/>
            <a:round/>
            <a:headEnd/>
            <a:tailEnd type="triangle" w="med" len="med"/>
          </a:ln>
        </p:spPr>
        <p:txBody>
          <a:bodyPr/>
          <a:lstStyle/>
          <a:p>
            <a:endParaRPr lang="de-DE"/>
          </a:p>
        </p:txBody>
      </p:sp>
      <p:sp>
        <p:nvSpPr>
          <p:cNvPr id="63531" name="AutoShape 43"/>
          <p:cNvSpPr>
            <a:spLocks noChangeArrowheads="1"/>
          </p:cNvSpPr>
          <p:nvPr/>
        </p:nvSpPr>
        <p:spPr bwMode="auto">
          <a:xfrm>
            <a:off x="3387725" y="1143000"/>
            <a:ext cx="685800" cy="381000"/>
          </a:xfrm>
          <a:prstGeom prst="hexagon">
            <a:avLst>
              <a:gd name="adj" fmla="val 45000"/>
              <a:gd name="vf" fmla="val 115470"/>
            </a:avLst>
          </a:prstGeom>
          <a:solidFill>
            <a:schemeClr val="accent1"/>
          </a:solidFill>
          <a:ln w="9525">
            <a:solidFill>
              <a:schemeClr val="tx1"/>
            </a:solidFill>
            <a:miter lim="800000"/>
            <a:headEnd/>
            <a:tailEnd/>
          </a:ln>
        </p:spPr>
        <p:txBody>
          <a:bodyPr wrap="none" anchor="ctr"/>
          <a:lstStyle/>
          <a:p>
            <a:endParaRPr lang="de-DE"/>
          </a:p>
        </p:txBody>
      </p:sp>
      <p:sp>
        <p:nvSpPr>
          <p:cNvPr id="63532" name="AutoShape 44"/>
          <p:cNvSpPr>
            <a:spLocks noChangeArrowheads="1"/>
          </p:cNvSpPr>
          <p:nvPr/>
        </p:nvSpPr>
        <p:spPr bwMode="auto">
          <a:xfrm>
            <a:off x="2930525" y="914400"/>
            <a:ext cx="762000" cy="152400"/>
          </a:xfrm>
          <a:prstGeom prst="curvedDownArrow">
            <a:avLst>
              <a:gd name="adj1" fmla="val 100000"/>
              <a:gd name="adj2" fmla="val 200000"/>
              <a:gd name="adj3" fmla="val 33333"/>
            </a:avLst>
          </a:prstGeom>
          <a:solidFill>
            <a:srgbClr val="C0C0C0"/>
          </a:solidFill>
          <a:ln w="9525">
            <a:noFill/>
            <a:miter lim="800000"/>
            <a:headEnd/>
            <a:tailEnd/>
          </a:ln>
        </p:spPr>
        <p:txBody>
          <a:bodyPr wrap="none" anchor="ctr"/>
          <a:lstStyle/>
          <a:p>
            <a:endParaRPr lang="de-DE"/>
          </a:p>
        </p:txBody>
      </p:sp>
      <p:sp>
        <p:nvSpPr>
          <p:cNvPr id="63533" name="AutoShape 45"/>
          <p:cNvSpPr>
            <a:spLocks noChangeArrowheads="1"/>
          </p:cNvSpPr>
          <p:nvPr/>
        </p:nvSpPr>
        <p:spPr bwMode="auto">
          <a:xfrm>
            <a:off x="4225925" y="1295400"/>
            <a:ext cx="304800" cy="685800"/>
          </a:xfrm>
          <a:prstGeom prst="curvedLeftArrow">
            <a:avLst>
              <a:gd name="adj1" fmla="val 45000"/>
              <a:gd name="adj2" fmla="val 90000"/>
              <a:gd name="adj3" fmla="val 33333"/>
            </a:avLst>
          </a:prstGeom>
          <a:solidFill>
            <a:srgbClr val="C0C0C0"/>
          </a:solidFill>
          <a:ln w="9525">
            <a:noFill/>
            <a:miter lim="800000"/>
            <a:headEnd/>
            <a:tailEnd/>
          </a:ln>
        </p:spPr>
        <p:txBody>
          <a:bodyPr wrap="none" anchor="ctr"/>
          <a:lstStyle/>
          <a:p>
            <a:endParaRPr lang="de-DE"/>
          </a:p>
        </p:txBody>
      </p:sp>
      <p:sp>
        <p:nvSpPr>
          <p:cNvPr id="63534" name="AutoShape 46"/>
          <p:cNvSpPr>
            <a:spLocks noChangeArrowheads="1"/>
          </p:cNvSpPr>
          <p:nvPr/>
        </p:nvSpPr>
        <p:spPr bwMode="auto">
          <a:xfrm>
            <a:off x="568325" y="3352800"/>
            <a:ext cx="533400" cy="457200"/>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63535" name="AutoShape 47"/>
          <p:cNvSpPr>
            <a:spLocks noChangeArrowheads="1"/>
          </p:cNvSpPr>
          <p:nvPr/>
        </p:nvSpPr>
        <p:spPr bwMode="auto">
          <a:xfrm>
            <a:off x="2701925" y="2743200"/>
            <a:ext cx="533400" cy="457200"/>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63536" name="AutoShape 48"/>
          <p:cNvSpPr>
            <a:spLocks noChangeArrowheads="1"/>
          </p:cNvSpPr>
          <p:nvPr/>
        </p:nvSpPr>
        <p:spPr bwMode="auto">
          <a:xfrm>
            <a:off x="4606925" y="2667000"/>
            <a:ext cx="533400" cy="457200"/>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63537" name="AutoShape 49"/>
          <p:cNvSpPr>
            <a:spLocks noChangeArrowheads="1"/>
          </p:cNvSpPr>
          <p:nvPr/>
        </p:nvSpPr>
        <p:spPr bwMode="auto">
          <a:xfrm rot="3118970">
            <a:off x="2097881" y="985044"/>
            <a:ext cx="217488" cy="3124200"/>
          </a:xfrm>
          <a:prstGeom prst="downArrow">
            <a:avLst>
              <a:gd name="adj1" fmla="val 34917"/>
              <a:gd name="adj2" fmla="val 271803"/>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63538" name="AutoShape 50"/>
          <p:cNvSpPr>
            <a:spLocks noChangeArrowheads="1"/>
          </p:cNvSpPr>
          <p:nvPr/>
        </p:nvSpPr>
        <p:spPr bwMode="auto">
          <a:xfrm rot="3118970">
            <a:off x="3338513" y="2366963"/>
            <a:ext cx="150812" cy="722312"/>
          </a:xfrm>
          <a:prstGeom prst="downArrow">
            <a:avLst>
              <a:gd name="adj1" fmla="val 50000"/>
              <a:gd name="adj2" fmla="val 119737"/>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63539" name="AutoShape 51"/>
          <p:cNvSpPr>
            <a:spLocks noChangeArrowheads="1"/>
          </p:cNvSpPr>
          <p:nvPr/>
        </p:nvSpPr>
        <p:spPr bwMode="auto">
          <a:xfrm rot="-3100665">
            <a:off x="4359275" y="2305050"/>
            <a:ext cx="150813" cy="722313"/>
          </a:xfrm>
          <a:prstGeom prst="downArrow">
            <a:avLst>
              <a:gd name="adj1" fmla="val 50000"/>
              <a:gd name="adj2" fmla="val 119737"/>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63540" name="AutoShape 52"/>
          <p:cNvSpPr>
            <a:spLocks noChangeArrowheads="1"/>
          </p:cNvSpPr>
          <p:nvPr/>
        </p:nvSpPr>
        <p:spPr bwMode="auto">
          <a:xfrm rot="-1010677">
            <a:off x="600075" y="2889250"/>
            <a:ext cx="150813" cy="493713"/>
          </a:xfrm>
          <a:prstGeom prst="downArrow">
            <a:avLst>
              <a:gd name="adj1" fmla="val 50000"/>
              <a:gd name="adj2" fmla="val 81842"/>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63541" name="AutoShape 53"/>
          <p:cNvSpPr>
            <a:spLocks noChangeArrowheads="1"/>
          </p:cNvSpPr>
          <p:nvPr/>
        </p:nvSpPr>
        <p:spPr bwMode="auto">
          <a:xfrm>
            <a:off x="2168525" y="1143000"/>
            <a:ext cx="685800" cy="381000"/>
          </a:xfrm>
          <a:prstGeom prst="hexagon">
            <a:avLst>
              <a:gd name="adj" fmla="val 45000"/>
              <a:gd name="vf" fmla="val 115470"/>
            </a:avLst>
          </a:prstGeom>
          <a:solidFill>
            <a:schemeClr val="accent1"/>
          </a:solidFill>
          <a:ln w="9525">
            <a:solidFill>
              <a:schemeClr val="tx1"/>
            </a:solidFill>
            <a:miter lim="800000"/>
            <a:headEnd/>
            <a:tailEnd/>
          </a:ln>
        </p:spPr>
        <p:txBody>
          <a:bodyPr wrap="none" anchor="ctr"/>
          <a:lstStyle/>
          <a:p>
            <a:endParaRPr lang="de-DE"/>
          </a:p>
        </p:txBody>
      </p:sp>
      <p:sp>
        <p:nvSpPr>
          <p:cNvPr id="63542" name="AutoShape 54"/>
          <p:cNvSpPr>
            <a:spLocks noChangeArrowheads="1"/>
          </p:cNvSpPr>
          <p:nvPr/>
        </p:nvSpPr>
        <p:spPr bwMode="auto">
          <a:xfrm>
            <a:off x="187325" y="2438400"/>
            <a:ext cx="685800" cy="381000"/>
          </a:xfrm>
          <a:prstGeom prst="hexagon">
            <a:avLst>
              <a:gd name="adj" fmla="val 45000"/>
              <a:gd name="vf" fmla="val 115470"/>
            </a:avLst>
          </a:prstGeom>
          <a:solidFill>
            <a:schemeClr val="accent1"/>
          </a:solidFill>
          <a:ln w="9525">
            <a:solidFill>
              <a:schemeClr val="tx1"/>
            </a:solidFill>
            <a:miter lim="800000"/>
            <a:headEnd/>
            <a:tailEnd/>
          </a:ln>
        </p:spPr>
        <p:txBody>
          <a:bodyPr wrap="none" anchor="ctr"/>
          <a:lstStyle/>
          <a:p>
            <a:endParaRPr lang="de-DE"/>
          </a:p>
        </p:txBody>
      </p:sp>
      <p:sp>
        <p:nvSpPr>
          <p:cNvPr id="63543" name="AutoShape 55"/>
          <p:cNvSpPr>
            <a:spLocks noChangeArrowheads="1"/>
          </p:cNvSpPr>
          <p:nvPr/>
        </p:nvSpPr>
        <p:spPr bwMode="auto">
          <a:xfrm rot="-941122">
            <a:off x="1711325" y="1676400"/>
            <a:ext cx="838200" cy="227013"/>
          </a:xfrm>
          <a:prstGeom prst="curvedUpArrow">
            <a:avLst>
              <a:gd name="adj1" fmla="val 73846"/>
              <a:gd name="adj2" fmla="val 147692"/>
              <a:gd name="adj3" fmla="val 37472"/>
            </a:avLst>
          </a:prstGeom>
          <a:solidFill>
            <a:srgbClr val="C0C0C0"/>
          </a:solidFill>
          <a:ln w="9525">
            <a:noFill/>
            <a:miter lim="800000"/>
            <a:headEnd/>
            <a:tailEnd/>
          </a:ln>
        </p:spPr>
        <p:txBody>
          <a:bodyPr wrap="none" anchor="ctr"/>
          <a:lstStyle/>
          <a:p>
            <a:endParaRPr lang="de-DE"/>
          </a:p>
        </p:txBody>
      </p:sp>
      <p:sp>
        <p:nvSpPr>
          <p:cNvPr id="63544" name="AutoShape 56"/>
          <p:cNvSpPr>
            <a:spLocks noChangeArrowheads="1"/>
          </p:cNvSpPr>
          <p:nvPr/>
        </p:nvSpPr>
        <p:spPr bwMode="auto">
          <a:xfrm rot="18532568" flipH="1">
            <a:off x="735013" y="2168525"/>
            <a:ext cx="1049337" cy="227013"/>
          </a:xfrm>
          <a:prstGeom prst="curvedUpArrow">
            <a:avLst>
              <a:gd name="adj1" fmla="val 92447"/>
              <a:gd name="adj2" fmla="val 184895"/>
              <a:gd name="adj3" fmla="val 37472"/>
            </a:avLst>
          </a:prstGeom>
          <a:solidFill>
            <a:srgbClr val="C0C0C0"/>
          </a:solidFill>
          <a:ln w="9525">
            <a:noFill/>
            <a:miter lim="800000"/>
            <a:headEnd/>
            <a:tailEnd/>
          </a:ln>
        </p:spPr>
        <p:txBody>
          <a:bodyPr wrap="none" anchor="ctr"/>
          <a:lstStyle/>
          <a:p>
            <a:endParaRPr lang="de-DE"/>
          </a:p>
        </p:txBody>
      </p:sp>
      <p:sp>
        <p:nvSpPr>
          <p:cNvPr id="63545" name="AutoShape 57"/>
          <p:cNvSpPr>
            <a:spLocks noChangeArrowheads="1"/>
          </p:cNvSpPr>
          <p:nvPr/>
        </p:nvSpPr>
        <p:spPr bwMode="auto">
          <a:xfrm>
            <a:off x="1863725" y="3886200"/>
            <a:ext cx="457200" cy="457200"/>
          </a:xfrm>
          <a:prstGeom prst="diamond">
            <a:avLst/>
          </a:prstGeom>
          <a:solidFill>
            <a:srgbClr val="FFFF00"/>
          </a:solidFill>
          <a:ln w="9525">
            <a:solidFill>
              <a:schemeClr val="tx1"/>
            </a:solidFill>
            <a:miter lim="800000"/>
            <a:headEnd/>
            <a:tailEnd/>
          </a:ln>
        </p:spPr>
        <p:txBody>
          <a:bodyPr wrap="none" anchor="ctr"/>
          <a:lstStyle/>
          <a:p>
            <a:endParaRPr lang="de-DE"/>
          </a:p>
        </p:txBody>
      </p:sp>
      <p:sp>
        <p:nvSpPr>
          <p:cNvPr id="63546" name="AutoShape 58"/>
          <p:cNvSpPr>
            <a:spLocks noChangeArrowheads="1"/>
          </p:cNvSpPr>
          <p:nvPr/>
        </p:nvSpPr>
        <p:spPr bwMode="auto">
          <a:xfrm>
            <a:off x="3006725" y="3581400"/>
            <a:ext cx="457200" cy="457200"/>
          </a:xfrm>
          <a:prstGeom prst="diamond">
            <a:avLst/>
          </a:prstGeom>
          <a:solidFill>
            <a:srgbClr val="00FF00"/>
          </a:solidFill>
          <a:ln w="9525">
            <a:solidFill>
              <a:schemeClr val="tx1"/>
            </a:solidFill>
            <a:miter lim="800000"/>
            <a:headEnd/>
            <a:tailEnd/>
          </a:ln>
        </p:spPr>
        <p:txBody>
          <a:bodyPr wrap="none" anchor="ctr"/>
          <a:lstStyle/>
          <a:p>
            <a:endParaRPr lang="de-DE"/>
          </a:p>
        </p:txBody>
      </p:sp>
      <p:sp>
        <p:nvSpPr>
          <p:cNvPr id="63547" name="AutoShape 59"/>
          <p:cNvSpPr>
            <a:spLocks noChangeArrowheads="1"/>
          </p:cNvSpPr>
          <p:nvPr/>
        </p:nvSpPr>
        <p:spPr bwMode="auto">
          <a:xfrm>
            <a:off x="3921125" y="3581400"/>
            <a:ext cx="457200" cy="457200"/>
          </a:xfrm>
          <a:prstGeom prst="diamond">
            <a:avLst/>
          </a:prstGeom>
          <a:solidFill>
            <a:srgbClr val="FFC000"/>
          </a:solidFill>
          <a:ln w="9525">
            <a:solidFill>
              <a:schemeClr val="tx1"/>
            </a:solidFill>
            <a:miter lim="800000"/>
            <a:headEnd/>
            <a:tailEnd/>
          </a:ln>
        </p:spPr>
        <p:txBody>
          <a:bodyPr wrap="none" anchor="ctr"/>
          <a:lstStyle/>
          <a:p>
            <a:endParaRPr lang="de-DE"/>
          </a:p>
        </p:txBody>
      </p:sp>
      <p:sp>
        <p:nvSpPr>
          <p:cNvPr id="63548" name="Line 60"/>
          <p:cNvSpPr>
            <a:spLocks noChangeShapeType="1"/>
          </p:cNvSpPr>
          <p:nvPr/>
        </p:nvSpPr>
        <p:spPr bwMode="auto">
          <a:xfrm>
            <a:off x="1177925" y="3810000"/>
            <a:ext cx="685800" cy="228600"/>
          </a:xfrm>
          <a:prstGeom prst="line">
            <a:avLst/>
          </a:prstGeom>
          <a:noFill/>
          <a:ln w="28575">
            <a:solidFill>
              <a:schemeClr val="tx1"/>
            </a:solidFill>
            <a:round/>
            <a:headEnd/>
            <a:tailEnd type="triangle" w="med" len="med"/>
          </a:ln>
        </p:spPr>
        <p:txBody>
          <a:bodyPr/>
          <a:lstStyle/>
          <a:p>
            <a:endParaRPr lang="de-DE"/>
          </a:p>
        </p:txBody>
      </p:sp>
      <p:sp>
        <p:nvSpPr>
          <p:cNvPr id="63549" name="Line 61"/>
          <p:cNvSpPr>
            <a:spLocks noChangeShapeType="1"/>
          </p:cNvSpPr>
          <p:nvPr/>
        </p:nvSpPr>
        <p:spPr bwMode="auto">
          <a:xfrm>
            <a:off x="2997200" y="3248025"/>
            <a:ext cx="95250" cy="400050"/>
          </a:xfrm>
          <a:prstGeom prst="line">
            <a:avLst/>
          </a:prstGeom>
          <a:noFill/>
          <a:ln w="28575">
            <a:solidFill>
              <a:schemeClr val="tx1"/>
            </a:solidFill>
            <a:round/>
            <a:headEnd/>
            <a:tailEnd type="triangle" w="med" len="med"/>
          </a:ln>
        </p:spPr>
        <p:txBody>
          <a:bodyPr/>
          <a:lstStyle/>
          <a:p>
            <a:endParaRPr lang="de-DE"/>
          </a:p>
        </p:txBody>
      </p:sp>
      <p:sp>
        <p:nvSpPr>
          <p:cNvPr id="63550" name="Line 62"/>
          <p:cNvSpPr>
            <a:spLocks noChangeShapeType="1"/>
          </p:cNvSpPr>
          <p:nvPr/>
        </p:nvSpPr>
        <p:spPr bwMode="auto">
          <a:xfrm flipH="1">
            <a:off x="4302125" y="3200400"/>
            <a:ext cx="438150" cy="466725"/>
          </a:xfrm>
          <a:prstGeom prst="line">
            <a:avLst/>
          </a:prstGeom>
          <a:noFill/>
          <a:ln w="28575">
            <a:solidFill>
              <a:schemeClr val="tx1"/>
            </a:solidFill>
            <a:round/>
            <a:headEnd/>
            <a:tailEnd type="triangle" w="med" len="med"/>
          </a:ln>
        </p:spPr>
        <p:txBody>
          <a:bodyPr/>
          <a:lstStyle/>
          <a:p>
            <a:endParaRPr lang="de-DE"/>
          </a:p>
        </p:txBody>
      </p:sp>
      <p:sp>
        <p:nvSpPr>
          <p:cNvPr id="63551" name="AutoShape 63"/>
          <p:cNvSpPr>
            <a:spLocks noChangeArrowheads="1"/>
          </p:cNvSpPr>
          <p:nvPr/>
        </p:nvSpPr>
        <p:spPr bwMode="auto">
          <a:xfrm>
            <a:off x="949325" y="304800"/>
            <a:ext cx="685800" cy="685800"/>
          </a:xfrm>
          <a:prstGeom prst="downArrow">
            <a:avLst>
              <a:gd name="adj1" fmla="val 50000"/>
              <a:gd name="adj2" fmla="val 25000"/>
            </a:avLst>
          </a:prstGeom>
          <a:solidFill>
            <a:srgbClr val="FFFF00"/>
          </a:solidFill>
          <a:ln w="9525">
            <a:solidFill>
              <a:schemeClr val="tx1"/>
            </a:solidFill>
            <a:miter lim="800000"/>
            <a:headEnd/>
            <a:tailEnd/>
          </a:ln>
        </p:spPr>
        <p:txBody>
          <a:bodyPr wrap="none" anchor="ctr"/>
          <a:lstStyle/>
          <a:p>
            <a:endParaRPr lang="de-DE"/>
          </a:p>
        </p:txBody>
      </p:sp>
      <p:sp>
        <p:nvSpPr>
          <p:cNvPr id="63552" name="AutoShape 64"/>
          <p:cNvSpPr>
            <a:spLocks noChangeArrowheads="1"/>
          </p:cNvSpPr>
          <p:nvPr/>
        </p:nvSpPr>
        <p:spPr bwMode="auto">
          <a:xfrm>
            <a:off x="3311525" y="1066800"/>
            <a:ext cx="914400" cy="533400"/>
          </a:xfrm>
          <a:prstGeom prst="hexagon">
            <a:avLst>
              <a:gd name="adj" fmla="val 42857"/>
              <a:gd name="vf" fmla="val 115470"/>
            </a:avLst>
          </a:prstGeom>
          <a:solidFill>
            <a:srgbClr val="FF0000"/>
          </a:solidFill>
          <a:ln w="9525">
            <a:solidFill>
              <a:schemeClr val="tx1"/>
            </a:solidFill>
            <a:miter lim="800000"/>
            <a:headEnd/>
            <a:tailEnd/>
          </a:ln>
        </p:spPr>
        <p:txBody>
          <a:bodyPr wrap="none" anchor="ctr"/>
          <a:lstStyle/>
          <a:p>
            <a:endParaRPr lang="de-DE"/>
          </a:p>
        </p:txBody>
      </p:sp>
      <p:grpSp>
        <p:nvGrpSpPr>
          <p:cNvPr id="2" name="Group 68"/>
          <p:cNvGrpSpPr>
            <a:grpSpLocks/>
          </p:cNvGrpSpPr>
          <p:nvPr/>
        </p:nvGrpSpPr>
        <p:grpSpPr bwMode="auto">
          <a:xfrm>
            <a:off x="2092325" y="4029075"/>
            <a:ext cx="2438400" cy="1371600"/>
            <a:chOff x="1440" y="2538"/>
            <a:chExt cx="1536" cy="864"/>
          </a:xfrm>
        </p:grpSpPr>
        <p:sp>
          <p:nvSpPr>
            <p:cNvPr id="63612" name="Line 69"/>
            <p:cNvSpPr>
              <a:spLocks noChangeShapeType="1"/>
            </p:cNvSpPr>
            <p:nvPr/>
          </p:nvSpPr>
          <p:spPr bwMode="auto">
            <a:xfrm>
              <a:off x="1536" y="2730"/>
              <a:ext cx="96" cy="144"/>
            </a:xfrm>
            <a:prstGeom prst="line">
              <a:avLst/>
            </a:prstGeom>
            <a:noFill/>
            <a:ln w="38100">
              <a:solidFill>
                <a:srgbClr val="FF0000"/>
              </a:solidFill>
              <a:prstDash val="dash"/>
              <a:round/>
              <a:headEnd/>
              <a:tailEnd type="triangle" w="med" len="med"/>
            </a:ln>
          </p:spPr>
          <p:txBody>
            <a:bodyPr/>
            <a:lstStyle/>
            <a:p>
              <a:endParaRPr lang="de-DE"/>
            </a:p>
          </p:txBody>
        </p:sp>
        <p:sp>
          <p:nvSpPr>
            <p:cNvPr id="63613" name="Line 70"/>
            <p:cNvSpPr>
              <a:spLocks noChangeShapeType="1"/>
            </p:cNvSpPr>
            <p:nvPr/>
          </p:nvSpPr>
          <p:spPr bwMode="auto">
            <a:xfrm flipH="1">
              <a:off x="2030" y="2586"/>
              <a:ext cx="130" cy="443"/>
            </a:xfrm>
            <a:prstGeom prst="line">
              <a:avLst/>
            </a:prstGeom>
            <a:noFill/>
            <a:ln w="38100">
              <a:solidFill>
                <a:srgbClr val="FF0000"/>
              </a:solidFill>
              <a:prstDash val="dash"/>
              <a:round/>
              <a:headEnd/>
              <a:tailEnd type="triangle" w="med" len="med"/>
            </a:ln>
          </p:spPr>
          <p:txBody>
            <a:bodyPr/>
            <a:lstStyle/>
            <a:p>
              <a:endParaRPr lang="de-DE"/>
            </a:p>
          </p:txBody>
        </p:sp>
        <p:sp>
          <p:nvSpPr>
            <p:cNvPr id="63614" name="Line 71"/>
            <p:cNvSpPr>
              <a:spLocks noChangeShapeType="1"/>
            </p:cNvSpPr>
            <p:nvPr/>
          </p:nvSpPr>
          <p:spPr bwMode="auto">
            <a:xfrm>
              <a:off x="2784" y="2538"/>
              <a:ext cx="192" cy="384"/>
            </a:xfrm>
            <a:prstGeom prst="line">
              <a:avLst/>
            </a:prstGeom>
            <a:noFill/>
            <a:ln w="38100">
              <a:solidFill>
                <a:srgbClr val="FF0000"/>
              </a:solidFill>
              <a:prstDash val="dash"/>
              <a:round/>
              <a:headEnd/>
              <a:tailEnd type="triangle" w="med" len="med"/>
            </a:ln>
          </p:spPr>
          <p:txBody>
            <a:bodyPr/>
            <a:lstStyle/>
            <a:p>
              <a:endParaRPr lang="de-DE"/>
            </a:p>
          </p:txBody>
        </p:sp>
        <p:sp>
          <p:nvSpPr>
            <p:cNvPr id="63615" name="Line 72"/>
            <p:cNvSpPr>
              <a:spLocks noChangeShapeType="1"/>
            </p:cNvSpPr>
            <p:nvPr/>
          </p:nvSpPr>
          <p:spPr bwMode="auto">
            <a:xfrm>
              <a:off x="1584" y="2634"/>
              <a:ext cx="816" cy="288"/>
            </a:xfrm>
            <a:prstGeom prst="line">
              <a:avLst/>
            </a:prstGeom>
            <a:noFill/>
            <a:ln w="38100">
              <a:solidFill>
                <a:srgbClr val="FF0000"/>
              </a:solidFill>
              <a:prstDash val="dash"/>
              <a:round/>
              <a:headEnd/>
              <a:tailEnd type="triangle" w="med" len="med"/>
            </a:ln>
          </p:spPr>
          <p:txBody>
            <a:bodyPr/>
            <a:lstStyle/>
            <a:p>
              <a:endParaRPr lang="de-DE"/>
            </a:p>
          </p:txBody>
        </p:sp>
        <p:sp>
          <p:nvSpPr>
            <p:cNvPr id="63616" name="Line 73"/>
            <p:cNvSpPr>
              <a:spLocks noChangeShapeType="1"/>
            </p:cNvSpPr>
            <p:nvPr/>
          </p:nvSpPr>
          <p:spPr bwMode="auto">
            <a:xfrm>
              <a:off x="2256" y="2538"/>
              <a:ext cx="576" cy="720"/>
            </a:xfrm>
            <a:prstGeom prst="line">
              <a:avLst/>
            </a:prstGeom>
            <a:noFill/>
            <a:ln w="38100">
              <a:solidFill>
                <a:srgbClr val="FF0000"/>
              </a:solidFill>
              <a:prstDash val="dash"/>
              <a:round/>
              <a:headEnd/>
              <a:tailEnd type="triangle" w="med" len="med"/>
            </a:ln>
          </p:spPr>
          <p:txBody>
            <a:bodyPr/>
            <a:lstStyle/>
            <a:p>
              <a:endParaRPr lang="de-DE"/>
            </a:p>
          </p:txBody>
        </p:sp>
        <p:sp>
          <p:nvSpPr>
            <p:cNvPr id="63617" name="Line 74"/>
            <p:cNvSpPr>
              <a:spLocks noChangeShapeType="1"/>
            </p:cNvSpPr>
            <p:nvPr/>
          </p:nvSpPr>
          <p:spPr bwMode="auto">
            <a:xfrm flipH="1">
              <a:off x="2208" y="2538"/>
              <a:ext cx="432" cy="864"/>
            </a:xfrm>
            <a:prstGeom prst="line">
              <a:avLst/>
            </a:prstGeom>
            <a:noFill/>
            <a:ln w="38100">
              <a:solidFill>
                <a:srgbClr val="FF0000"/>
              </a:solidFill>
              <a:prstDash val="dash"/>
              <a:round/>
              <a:headEnd/>
              <a:tailEnd type="triangle" w="med" len="med"/>
            </a:ln>
          </p:spPr>
          <p:txBody>
            <a:bodyPr/>
            <a:lstStyle/>
            <a:p>
              <a:endParaRPr lang="de-DE"/>
            </a:p>
          </p:txBody>
        </p:sp>
        <p:sp>
          <p:nvSpPr>
            <p:cNvPr id="63618" name="Line 75"/>
            <p:cNvSpPr>
              <a:spLocks noChangeShapeType="1"/>
            </p:cNvSpPr>
            <p:nvPr/>
          </p:nvSpPr>
          <p:spPr bwMode="auto">
            <a:xfrm>
              <a:off x="1440" y="2778"/>
              <a:ext cx="0" cy="384"/>
            </a:xfrm>
            <a:prstGeom prst="line">
              <a:avLst/>
            </a:prstGeom>
            <a:noFill/>
            <a:ln w="38100">
              <a:solidFill>
                <a:srgbClr val="FF0000"/>
              </a:solidFill>
              <a:prstDash val="dash"/>
              <a:round/>
              <a:headEnd/>
              <a:tailEnd type="triangle" w="med" len="med"/>
            </a:ln>
          </p:spPr>
          <p:txBody>
            <a:bodyPr/>
            <a:lstStyle/>
            <a:p>
              <a:endParaRPr lang="de-DE"/>
            </a:p>
          </p:txBody>
        </p:sp>
      </p:grpSp>
      <p:grpSp>
        <p:nvGrpSpPr>
          <p:cNvPr id="3" name="Group 76"/>
          <p:cNvGrpSpPr>
            <a:grpSpLocks/>
          </p:cNvGrpSpPr>
          <p:nvPr/>
        </p:nvGrpSpPr>
        <p:grpSpPr bwMode="auto">
          <a:xfrm>
            <a:off x="4835525" y="4638675"/>
            <a:ext cx="304800" cy="1676400"/>
            <a:chOff x="3168" y="2922"/>
            <a:chExt cx="192" cy="1056"/>
          </a:xfrm>
        </p:grpSpPr>
        <p:sp>
          <p:nvSpPr>
            <p:cNvPr id="63602" name="Line 77"/>
            <p:cNvSpPr>
              <a:spLocks noChangeShapeType="1"/>
            </p:cNvSpPr>
            <p:nvPr/>
          </p:nvSpPr>
          <p:spPr bwMode="auto">
            <a:xfrm flipV="1">
              <a:off x="3168" y="2922"/>
              <a:ext cx="0" cy="96"/>
            </a:xfrm>
            <a:prstGeom prst="line">
              <a:avLst/>
            </a:prstGeom>
            <a:noFill/>
            <a:ln w="57150">
              <a:solidFill>
                <a:srgbClr val="FF0000"/>
              </a:solidFill>
              <a:round/>
              <a:headEnd/>
              <a:tailEnd/>
            </a:ln>
          </p:spPr>
          <p:txBody>
            <a:bodyPr/>
            <a:lstStyle/>
            <a:p>
              <a:endParaRPr lang="de-DE"/>
            </a:p>
          </p:txBody>
        </p:sp>
        <p:sp>
          <p:nvSpPr>
            <p:cNvPr id="63603" name="Line 78"/>
            <p:cNvSpPr>
              <a:spLocks noChangeShapeType="1"/>
            </p:cNvSpPr>
            <p:nvPr/>
          </p:nvSpPr>
          <p:spPr bwMode="auto">
            <a:xfrm>
              <a:off x="3168" y="2922"/>
              <a:ext cx="192" cy="0"/>
            </a:xfrm>
            <a:prstGeom prst="line">
              <a:avLst/>
            </a:prstGeom>
            <a:noFill/>
            <a:ln w="57150">
              <a:solidFill>
                <a:srgbClr val="FF0000"/>
              </a:solidFill>
              <a:round/>
              <a:headEnd/>
              <a:tailEnd type="stealth" w="med" len="med"/>
            </a:ln>
          </p:spPr>
          <p:txBody>
            <a:bodyPr/>
            <a:lstStyle/>
            <a:p>
              <a:endParaRPr lang="de-DE"/>
            </a:p>
          </p:txBody>
        </p:sp>
        <p:sp>
          <p:nvSpPr>
            <p:cNvPr id="63604" name="Line 79"/>
            <p:cNvSpPr>
              <a:spLocks noChangeShapeType="1"/>
            </p:cNvSpPr>
            <p:nvPr/>
          </p:nvSpPr>
          <p:spPr bwMode="auto">
            <a:xfrm flipV="1">
              <a:off x="3168" y="3162"/>
              <a:ext cx="0" cy="96"/>
            </a:xfrm>
            <a:prstGeom prst="line">
              <a:avLst/>
            </a:prstGeom>
            <a:noFill/>
            <a:ln w="57150">
              <a:solidFill>
                <a:srgbClr val="FF0000"/>
              </a:solidFill>
              <a:round/>
              <a:headEnd/>
              <a:tailEnd/>
            </a:ln>
          </p:spPr>
          <p:txBody>
            <a:bodyPr/>
            <a:lstStyle/>
            <a:p>
              <a:endParaRPr lang="de-DE"/>
            </a:p>
          </p:txBody>
        </p:sp>
        <p:sp>
          <p:nvSpPr>
            <p:cNvPr id="63605" name="Line 80"/>
            <p:cNvSpPr>
              <a:spLocks noChangeShapeType="1"/>
            </p:cNvSpPr>
            <p:nvPr/>
          </p:nvSpPr>
          <p:spPr bwMode="auto">
            <a:xfrm>
              <a:off x="3168" y="3162"/>
              <a:ext cx="192" cy="0"/>
            </a:xfrm>
            <a:prstGeom prst="line">
              <a:avLst/>
            </a:prstGeom>
            <a:noFill/>
            <a:ln w="57150">
              <a:solidFill>
                <a:srgbClr val="FF0000"/>
              </a:solidFill>
              <a:round/>
              <a:headEnd/>
              <a:tailEnd type="stealth" w="med" len="med"/>
            </a:ln>
          </p:spPr>
          <p:txBody>
            <a:bodyPr/>
            <a:lstStyle/>
            <a:p>
              <a:endParaRPr lang="de-DE"/>
            </a:p>
          </p:txBody>
        </p:sp>
        <p:sp>
          <p:nvSpPr>
            <p:cNvPr id="63606" name="Line 81"/>
            <p:cNvSpPr>
              <a:spLocks noChangeShapeType="1"/>
            </p:cNvSpPr>
            <p:nvPr/>
          </p:nvSpPr>
          <p:spPr bwMode="auto">
            <a:xfrm flipV="1">
              <a:off x="3168" y="3402"/>
              <a:ext cx="0" cy="96"/>
            </a:xfrm>
            <a:prstGeom prst="line">
              <a:avLst/>
            </a:prstGeom>
            <a:noFill/>
            <a:ln w="57150">
              <a:solidFill>
                <a:srgbClr val="FF0000"/>
              </a:solidFill>
              <a:round/>
              <a:headEnd/>
              <a:tailEnd/>
            </a:ln>
          </p:spPr>
          <p:txBody>
            <a:bodyPr/>
            <a:lstStyle/>
            <a:p>
              <a:endParaRPr lang="de-DE"/>
            </a:p>
          </p:txBody>
        </p:sp>
        <p:sp>
          <p:nvSpPr>
            <p:cNvPr id="63607" name="Line 82"/>
            <p:cNvSpPr>
              <a:spLocks noChangeShapeType="1"/>
            </p:cNvSpPr>
            <p:nvPr/>
          </p:nvSpPr>
          <p:spPr bwMode="auto">
            <a:xfrm>
              <a:off x="3168" y="3402"/>
              <a:ext cx="192" cy="0"/>
            </a:xfrm>
            <a:prstGeom prst="line">
              <a:avLst/>
            </a:prstGeom>
            <a:noFill/>
            <a:ln w="57150">
              <a:solidFill>
                <a:srgbClr val="FF0000"/>
              </a:solidFill>
              <a:round/>
              <a:headEnd/>
              <a:tailEnd type="stealth" w="med" len="med"/>
            </a:ln>
          </p:spPr>
          <p:txBody>
            <a:bodyPr/>
            <a:lstStyle/>
            <a:p>
              <a:endParaRPr lang="de-DE"/>
            </a:p>
          </p:txBody>
        </p:sp>
        <p:sp>
          <p:nvSpPr>
            <p:cNvPr id="63608" name="Line 83"/>
            <p:cNvSpPr>
              <a:spLocks noChangeShapeType="1"/>
            </p:cNvSpPr>
            <p:nvPr/>
          </p:nvSpPr>
          <p:spPr bwMode="auto">
            <a:xfrm flipV="1">
              <a:off x="3168" y="3642"/>
              <a:ext cx="0" cy="96"/>
            </a:xfrm>
            <a:prstGeom prst="line">
              <a:avLst/>
            </a:prstGeom>
            <a:noFill/>
            <a:ln w="57150">
              <a:solidFill>
                <a:srgbClr val="FF0000"/>
              </a:solidFill>
              <a:round/>
              <a:headEnd/>
              <a:tailEnd/>
            </a:ln>
          </p:spPr>
          <p:txBody>
            <a:bodyPr/>
            <a:lstStyle/>
            <a:p>
              <a:endParaRPr lang="de-DE"/>
            </a:p>
          </p:txBody>
        </p:sp>
        <p:sp>
          <p:nvSpPr>
            <p:cNvPr id="63609" name="Line 84"/>
            <p:cNvSpPr>
              <a:spLocks noChangeShapeType="1"/>
            </p:cNvSpPr>
            <p:nvPr/>
          </p:nvSpPr>
          <p:spPr bwMode="auto">
            <a:xfrm>
              <a:off x="3168" y="3642"/>
              <a:ext cx="192" cy="0"/>
            </a:xfrm>
            <a:prstGeom prst="line">
              <a:avLst/>
            </a:prstGeom>
            <a:noFill/>
            <a:ln w="57150">
              <a:solidFill>
                <a:srgbClr val="FF0000"/>
              </a:solidFill>
              <a:round/>
              <a:headEnd/>
              <a:tailEnd type="stealth" w="med" len="med"/>
            </a:ln>
          </p:spPr>
          <p:txBody>
            <a:bodyPr/>
            <a:lstStyle/>
            <a:p>
              <a:endParaRPr lang="de-DE"/>
            </a:p>
          </p:txBody>
        </p:sp>
        <p:sp>
          <p:nvSpPr>
            <p:cNvPr id="63610" name="Line 85"/>
            <p:cNvSpPr>
              <a:spLocks noChangeShapeType="1"/>
            </p:cNvSpPr>
            <p:nvPr/>
          </p:nvSpPr>
          <p:spPr bwMode="auto">
            <a:xfrm flipV="1">
              <a:off x="3168" y="3882"/>
              <a:ext cx="0" cy="96"/>
            </a:xfrm>
            <a:prstGeom prst="line">
              <a:avLst/>
            </a:prstGeom>
            <a:noFill/>
            <a:ln w="57150">
              <a:solidFill>
                <a:srgbClr val="FF0000"/>
              </a:solidFill>
              <a:round/>
              <a:headEnd/>
              <a:tailEnd/>
            </a:ln>
          </p:spPr>
          <p:txBody>
            <a:bodyPr/>
            <a:lstStyle/>
            <a:p>
              <a:endParaRPr lang="de-DE"/>
            </a:p>
          </p:txBody>
        </p:sp>
        <p:sp>
          <p:nvSpPr>
            <p:cNvPr id="63611" name="Line 86"/>
            <p:cNvSpPr>
              <a:spLocks noChangeShapeType="1"/>
            </p:cNvSpPr>
            <p:nvPr/>
          </p:nvSpPr>
          <p:spPr bwMode="auto">
            <a:xfrm>
              <a:off x="3168" y="3882"/>
              <a:ext cx="192" cy="0"/>
            </a:xfrm>
            <a:prstGeom prst="line">
              <a:avLst/>
            </a:prstGeom>
            <a:noFill/>
            <a:ln w="57150">
              <a:solidFill>
                <a:srgbClr val="FF0000"/>
              </a:solidFill>
              <a:round/>
              <a:headEnd/>
              <a:tailEnd type="stealth" w="med" len="med"/>
            </a:ln>
          </p:spPr>
          <p:txBody>
            <a:bodyPr/>
            <a:lstStyle/>
            <a:p>
              <a:endParaRPr lang="de-DE"/>
            </a:p>
          </p:txBody>
        </p:sp>
      </p:grpSp>
      <p:sp>
        <p:nvSpPr>
          <p:cNvPr id="63559" name="Text Box 118"/>
          <p:cNvSpPr txBox="1">
            <a:spLocks noChangeArrowheads="1"/>
          </p:cNvSpPr>
          <p:nvPr/>
        </p:nvSpPr>
        <p:spPr bwMode="auto">
          <a:xfrm>
            <a:off x="5319713" y="1666875"/>
            <a:ext cx="2393950" cy="466725"/>
          </a:xfrm>
          <a:prstGeom prst="rect">
            <a:avLst/>
          </a:prstGeom>
          <a:noFill/>
          <a:ln w="9525">
            <a:solidFill>
              <a:schemeClr val="tx1"/>
            </a:solidFill>
            <a:miter lim="800000"/>
            <a:headEnd/>
            <a:tailEnd/>
          </a:ln>
        </p:spPr>
        <p:txBody>
          <a:bodyPr wrap="none">
            <a:spAutoFit/>
          </a:bodyPr>
          <a:lstStyle/>
          <a:p>
            <a:r>
              <a:rPr lang="de-DE"/>
              <a:t>Phosphoproteome</a:t>
            </a:r>
          </a:p>
        </p:txBody>
      </p:sp>
      <p:sp>
        <p:nvSpPr>
          <p:cNvPr id="63560" name="Text Box 119"/>
          <p:cNvSpPr txBox="1">
            <a:spLocks noChangeArrowheads="1"/>
          </p:cNvSpPr>
          <p:nvPr/>
        </p:nvSpPr>
        <p:spPr bwMode="auto">
          <a:xfrm>
            <a:off x="6300788" y="3429000"/>
            <a:ext cx="1360487" cy="466725"/>
          </a:xfrm>
          <a:prstGeom prst="rect">
            <a:avLst/>
          </a:prstGeom>
          <a:noFill/>
          <a:ln w="9525">
            <a:solidFill>
              <a:schemeClr val="tx1"/>
            </a:solidFill>
            <a:miter lim="800000"/>
            <a:headEnd/>
            <a:tailEnd/>
          </a:ln>
        </p:spPr>
        <p:txBody>
          <a:bodyPr wrap="none">
            <a:spAutoFit/>
          </a:bodyPr>
          <a:lstStyle/>
          <a:p>
            <a:r>
              <a:rPr lang="de-DE"/>
              <a:t>Proteome</a:t>
            </a:r>
          </a:p>
        </p:txBody>
      </p:sp>
      <p:sp>
        <p:nvSpPr>
          <p:cNvPr id="63561" name="Text Box 120"/>
          <p:cNvSpPr txBox="1">
            <a:spLocks noChangeArrowheads="1"/>
          </p:cNvSpPr>
          <p:nvPr/>
        </p:nvSpPr>
        <p:spPr bwMode="auto">
          <a:xfrm>
            <a:off x="4643438" y="4005263"/>
            <a:ext cx="1968500" cy="466725"/>
          </a:xfrm>
          <a:prstGeom prst="rect">
            <a:avLst/>
          </a:prstGeom>
          <a:noFill/>
          <a:ln w="9525">
            <a:solidFill>
              <a:schemeClr val="tx1"/>
            </a:solidFill>
            <a:miter lim="800000"/>
            <a:headEnd/>
            <a:tailEnd/>
          </a:ln>
        </p:spPr>
        <p:txBody>
          <a:bodyPr wrap="none">
            <a:spAutoFit/>
          </a:bodyPr>
          <a:lstStyle/>
          <a:p>
            <a:r>
              <a:rPr lang="de-DE"/>
              <a:t>Transcriptome</a:t>
            </a:r>
          </a:p>
        </p:txBody>
      </p:sp>
      <p:sp>
        <p:nvSpPr>
          <p:cNvPr id="63562" name="Text Box 121"/>
          <p:cNvSpPr txBox="1">
            <a:spLocks noChangeArrowheads="1"/>
          </p:cNvSpPr>
          <p:nvPr/>
        </p:nvSpPr>
        <p:spPr bwMode="auto">
          <a:xfrm>
            <a:off x="-41275" y="5410200"/>
            <a:ext cx="1449388" cy="830263"/>
          </a:xfrm>
          <a:prstGeom prst="rect">
            <a:avLst/>
          </a:prstGeom>
          <a:noFill/>
          <a:ln w="9525">
            <a:solidFill>
              <a:schemeClr val="tx1"/>
            </a:solidFill>
            <a:miter lim="800000"/>
            <a:headEnd/>
            <a:tailEnd/>
          </a:ln>
        </p:spPr>
        <p:txBody>
          <a:bodyPr wrap="none">
            <a:spAutoFit/>
          </a:bodyPr>
          <a:lstStyle/>
          <a:p>
            <a:r>
              <a:rPr lang="de-DE"/>
              <a:t>ChIP-chip</a:t>
            </a:r>
            <a:r>
              <a:rPr lang="ru-RU"/>
              <a:t/>
            </a:r>
            <a:br>
              <a:rPr lang="ru-RU"/>
            </a:br>
            <a:r>
              <a:rPr lang="de-DE"/>
              <a:t>ChIP-seq</a:t>
            </a:r>
          </a:p>
        </p:txBody>
      </p:sp>
      <p:sp>
        <p:nvSpPr>
          <p:cNvPr id="63563" name="Line 122"/>
          <p:cNvSpPr>
            <a:spLocks noChangeShapeType="1"/>
          </p:cNvSpPr>
          <p:nvPr/>
        </p:nvSpPr>
        <p:spPr bwMode="auto">
          <a:xfrm flipH="1">
            <a:off x="4378325" y="2012492"/>
            <a:ext cx="941388" cy="48083"/>
          </a:xfrm>
          <a:prstGeom prst="line">
            <a:avLst/>
          </a:prstGeom>
          <a:noFill/>
          <a:ln w="9525">
            <a:solidFill>
              <a:schemeClr val="tx1"/>
            </a:solidFill>
            <a:round/>
            <a:headEnd/>
            <a:tailEnd type="triangle" w="med" len="med"/>
          </a:ln>
        </p:spPr>
        <p:txBody>
          <a:bodyPr/>
          <a:lstStyle/>
          <a:p>
            <a:endParaRPr lang="de-DE"/>
          </a:p>
        </p:txBody>
      </p:sp>
      <p:sp>
        <p:nvSpPr>
          <p:cNvPr id="63564" name="Line 124"/>
          <p:cNvSpPr>
            <a:spLocks noChangeShapeType="1"/>
          </p:cNvSpPr>
          <p:nvPr/>
        </p:nvSpPr>
        <p:spPr bwMode="auto">
          <a:xfrm flipV="1">
            <a:off x="1482725" y="5181600"/>
            <a:ext cx="609600" cy="381000"/>
          </a:xfrm>
          <a:prstGeom prst="line">
            <a:avLst/>
          </a:prstGeom>
          <a:noFill/>
          <a:ln w="9525">
            <a:solidFill>
              <a:schemeClr val="tx1"/>
            </a:solidFill>
            <a:round/>
            <a:headEnd/>
            <a:tailEnd type="triangle" w="med" len="med"/>
          </a:ln>
        </p:spPr>
        <p:txBody>
          <a:bodyPr/>
          <a:lstStyle/>
          <a:p>
            <a:endParaRPr lang="de-DE"/>
          </a:p>
        </p:txBody>
      </p:sp>
      <p:sp>
        <p:nvSpPr>
          <p:cNvPr id="63565" name="Line 125"/>
          <p:cNvSpPr>
            <a:spLocks noChangeShapeType="1"/>
          </p:cNvSpPr>
          <p:nvPr/>
        </p:nvSpPr>
        <p:spPr bwMode="auto">
          <a:xfrm>
            <a:off x="1406525" y="5715000"/>
            <a:ext cx="1752600" cy="152400"/>
          </a:xfrm>
          <a:prstGeom prst="line">
            <a:avLst/>
          </a:prstGeom>
          <a:noFill/>
          <a:ln w="9525">
            <a:solidFill>
              <a:schemeClr val="tx1"/>
            </a:solidFill>
            <a:round/>
            <a:headEnd/>
            <a:tailEnd type="triangle" w="med" len="med"/>
          </a:ln>
        </p:spPr>
        <p:txBody>
          <a:bodyPr/>
          <a:lstStyle/>
          <a:p>
            <a:endParaRPr lang="de-DE"/>
          </a:p>
        </p:txBody>
      </p:sp>
      <p:cxnSp>
        <p:nvCxnSpPr>
          <p:cNvPr id="127" name="Straight Arrow Connector 126"/>
          <p:cNvCxnSpPr/>
          <p:nvPr/>
        </p:nvCxnSpPr>
        <p:spPr>
          <a:xfrm rot="10800000">
            <a:off x="4306888" y="2276475"/>
            <a:ext cx="2568575" cy="1152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63560" idx="1"/>
          </p:cNvCxnSpPr>
          <p:nvPr/>
        </p:nvCxnSpPr>
        <p:spPr>
          <a:xfrm rot="10800000" flipV="1">
            <a:off x="4387850" y="3662363"/>
            <a:ext cx="1912938" cy="14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a:off x="4233863" y="1989138"/>
            <a:ext cx="144462" cy="14446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de-DE"/>
          </a:p>
        </p:txBody>
      </p:sp>
      <p:sp>
        <p:nvSpPr>
          <p:cNvPr id="136" name="Pie 135"/>
          <p:cNvSpPr/>
          <p:nvPr/>
        </p:nvSpPr>
        <p:spPr>
          <a:xfrm>
            <a:off x="8316913" y="3141663"/>
            <a:ext cx="431800" cy="431800"/>
          </a:xfrm>
          <a:prstGeom prst="pi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solidFill>
                <a:schemeClr val="tx1"/>
              </a:solidFill>
            </a:endParaRPr>
          </a:p>
        </p:txBody>
      </p:sp>
      <p:sp>
        <p:nvSpPr>
          <p:cNvPr id="137" name="4-Point Star 136"/>
          <p:cNvSpPr/>
          <p:nvPr/>
        </p:nvSpPr>
        <p:spPr>
          <a:xfrm>
            <a:off x="8532813" y="1125538"/>
            <a:ext cx="287337" cy="287337"/>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38" name="6-Point Star 137"/>
          <p:cNvSpPr/>
          <p:nvPr/>
        </p:nvSpPr>
        <p:spPr>
          <a:xfrm>
            <a:off x="8604250" y="5013325"/>
            <a:ext cx="288925" cy="287338"/>
          </a:xfrm>
          <a:prstGeom prst="star6">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de-DE"/>
          </a:p>
        </p:txBody>
      </p:sp>
      <p:sp>
        <p:nvSpPr>
          <p:cNvPr id="139" name="Explosion 1 138"/>
          <p:cNvSpPr/>
          <p:nvPr/>
        </p:nvSpPr>
        <p:spPr>
          <a:xfrm>
            <a:off x="8316913" y="6381750"/>
            <a:ext cx="287337" cy="287338"/>
          </a:xfrm>
          <a:prstGeom prst="irregularSeal1">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140" name="Pie 139"/>
          <p:cNvSpPr/>
          <p:nvPr/>
        </p:nvSpPr>
        <p:spPr>
          <a:xfrm>
            <a:off x="8101013" y="5661025"/>
            <a:ext cx="431800" cy="431800"/>
          </a:xfrm>
          <a:prstGeom prst="pi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solidFill>
                <a:schemeClr val="tx1"/>
              </a:solidFill>
            </a:endParaRPr>
          </a:p>
        </p:txBody>
      </p:sp>
      <p:cxnSp>
        <p:nvCxnSpPr>
          <p:cNvPr id="146" name="Straight Arrow Connector 145"/>
          <p:cNvCxnSpPr>
            <a:stCxn id="63560" idx="3"/>
          </p:cNvCxnSpPr>
          <p:nvPr/>
        </p:nvCxnSpPr>
        <p:spPr>
          <a:xfrm flipV="1">
            <a:off x="7661275" y="3357563"/>
            <a:ext cx="582613"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63560" idx="2"/>
          </p:cNvCxnSpPr>
          <p:nvPr/>
        </p:nvCxnSpPr>
        <p:spPr>
          <a:xfrm rot="16200000" flipH="1">
            <a:off x="6657976" y="4217987"/>
            <a:ext cx="1765300" cy="1120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rot="5400000" flipH="1" flipV="1">
            <a:off x="8108157" y="5757069"/>
            <a:ext cx="950912" cy="18415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58" name="Straight Arrow Connector 157"/>
          <p:cNvCxnSpPr/>
          <p:nvPr/>
        </p:nvCxnSpPr>
        <p:spPr>
          <a:xfrm rot="16200000" flipV="1">
            <a:off x="7632701" y="2673350"/>
            <a:ext cx="2303462" cy="71437"/>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63578" name="Text Box 119"/>
          <p:cNvSpPr txBox="1">
            <a:spLocks noChangeArrowheads="1"/>
          </p:cNvSpPr>
          <p:nvPr/>
        </p:nvSpPr>
        <p:spPr bwMode="auto">
          <a:xfrm>
            <a:off x="6804025" y="2349500"/>
            <a:ext cx="1738313" cy="460375"/>
          </a:xfrm>
          <a:prstGeom prst="rect">
            <a:avLst/>
          </a:prstGeom>
          <a:noFill/>
          <a:ln w="9525">
            <a:solidFill>
              <a:schemeClr val="tx1"/>
            </a:solidFill>
            <a:miter lim="800000"/>
            <a:headEnd/>
            <a:tailEnd/>
          </a:ln>
        </p:spPr>
        <p:txBody>
          <a:bodyPr wrap="none">
            <a:spAutoFit/>
          </a:bodyPr>
          <a:lstStyle/>
          <a:p>
            <a:r>
              <a:rPr lang="de-DE"/>
              <a:t>Metabolome</a:t>
            </a:r>
          </a:p>
        </p:txBody>
      </p:sp>
      <p:sp>
        <p:nvSpPr>
          <p:cNvPr id="164" name="Freeform 163"/>
          <p:cNvSpPr/>
          <p:nvPr/>
        </p:nvSpPr>
        <p:spPr>
          <a:xfrm>
            <a:off x="5613400" y="4787900"/>
            <a:ext cx="812800" cy="127000"/>
          </a:xfrm>
          <a:custGeom>
            <a:avLst/>
            <a:gdLst>
              <a:gd name="connsiteX0" fmla="*/ 0 w 812800"/>
              <a:gd name="connsiteY0" fmla="*/ 63500 h 127000"/>
              <a:gd name="connsiteX1" fmla="*/ 25400 w 812800"/>
              <a:gd name="connsiteY1" fmla="*/ 25400 h 127000"/>
              <a:gd name="connsiteX2" fmla="*/ 101600 w 812800"/>
              <a:gd name="connsiteY2" fmla="*/ 0 h 127000"/>
              <a:gd name="connsiteX3" fmla="*/ 165100 w 812800"/>
              <a:gd name="connsiteY3" fmla="*/ 12700 h 127000"/>
              <a:gd name="connsiteX4" fmla="*/ 241300 w 812800"/>
              <a:gd name="connsiteY4" fmla="*/ 63500 h 127000"/>
              <a:gd name="connsiteX5" fmla="*/ 279400 w 812800"/>
              <a:gd name="connsiteY5" fmla="*/ 88900 h 127000"/>
              <a:gd name="connsiteX6" fmla="*/ 317500 w 812800"/>
              <a:gd name="connsiteY6" fmla="*/ 101600 h 127000"/>
              <a:gd name="connsiteX7" fmla="*/ 381000 w 812800"/>
              <a:gd name="connsiteY7" fmla="*/ 38100 h 127000"/>
              <a:gd name="connsiteX8" fmla="*/ 457200 w 812800"/>
              <a:gd name="connsiteY8" fmla="*/ 0 h 127000"/>
              <a:gd name="connsiteX9" fmla="*/ 571500 w 812800"/>
              <a:gd name="connsiteY9" fmla="*/ 38100 h 127000"/>
              <a:gd name="connsiteX10" fmla="*/ 584200 w 812800"/>
              <a:gd name="connsiteY10" fmla="*/ 76200 h 127000"/>
              <a:gd name="connsiteX11" fmla="*/ 660400 w 812800"/>
              <a:gd name="connsiteY11" fmla="*/ 127000 h 127000"/>
              <a:gd name="connsiteX12" fmla="*/ 711200 w 812800"/>
              <a:gd name="connsiteY12" fmla="*/ 114300 h 127000"/>
              <a:gd name="connsiteX13" fmla="*/ 787400 w 812800"/>
              <a:gd name="connsiteY13" fmla="*/ 63500 h 127000"/>
              <a:gd name="connsiteX14" fmla="*/ 812800 w 812800"/>
              <a:gd name="connsiteY14" fmla="*/ 25400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00" h="127000">
                <a:moveTo>
                  <a:pt x="0" y="63500"/>
                </a:moveTo>
                <a:cubicBezTo>
                  <a:pt x="8467" y="50800"/>
                  <a:pt x="12457" y="33490"/>
                  <a:pt x="25400" y="25400"/>
                </a:cubicBezTo>
                <a:cubicBezTo>
                  <a:pt x="48104" y="11210"/>
                  <a:pt x="101600" y="0"/>
                  <a:pt x="101600" y="0"/>
                </a:cubicBezTo>
                <a:cubicBezTo>
                  <a:pt x="122767" y="4233"/>
                  <a:pt x="145449" y="3768"/>
                  <a:pt x="165100" y="12700"/>
                </a:cubicBezTo>
                <a:cubicBezTo>
                  <a:pt x="192891" y="25332"/>
                  <a:pt x="215900" y="46567"/>
                  <a:pt x="241300" y="63500"/>
                </a:cubicBezTo>
                <a:cubicBezTo>
                  <a:pt x="254000" y="71967"/>
                  <a:pt x="264920" y="84073"/>
                  <a:pt x="279400" y="88900"/>
                </a:cubicBezTo>
                <a:lnTo>
                  <a:pt x="317500" y="101600"/>
                </a:lnTo>
                <a:cubicBezTo>
                  <a:pt x="419100" y="33867"/>
                  <a:pt x="296333" y="122767"/>
                  <a:pt x="381000" y="38100"/>
                </a:cubicBezTo>
                <a:cubicBezTo>
                  <a:pt x="405619" y="13481"/>
                  <a:pt x="426212" y="10329"/>
                  <a:pt x="457200" y="0"/>
                </a:cubicBezTo>
                <a:cubicBezTo>
                  <a:pt x="494382" y="6197"/>
                  <a:pt x="544027" y="3758"/>
                  <a:pt x="571500" y="38100"/>
                </a:cubicBezTo>
                <a:cubicBezTo>
                  <a:pt x="579863" y="48553"/>
                  <a:pt x="574734" y="66734"/>
                  <a:pt x="584200" y="76200"/>
                </a:cubicBezTo>
                <a:cubicBezTo>
                  <a:pt x="605786" y="97786"/>
                  <a:pt x="660400" y="127000"/>
                  <a:pt x="660400" y="127000"/>
                </a:cubicBezTo>
                <a:cubicBezTo>
                  <a:pt x="677333" y="122767"/>
                  <a:pt x="695588" y="122106"/>
                  <a:pt x="711200" y="114300"/>
                </a:cubicBezTo>
                <a:cubicBezTo>
                  <a:pt x="738504" y="100648"/>
                  <a:pt x="787400" y="63500"/>
                  <a:pt x="787400" y="63500"/>
                </a:cubicBezTo>
                <a:lnTo>
                  <a:pt x="812800" y="25400"/>
                </a:lnTo>
              </a:path>
            </a:pathLst>
          </a:custGeom>
          <a:ln>
            <a:solidFill>
              <a:srgbClr val="FF3300"/>
            </a:solidFill>
          </a:ln>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de-DE"/>
          </a:p>
        </p:txBody>
      </p:sp>
      <p:sp>
        <p:nvSpPr>
          <p:cNvPr id="165" name="Freeform 164"/>
          <p:cNvSpPr/>
          <p:nvPr/>
        </p:nvSpPr>
        <p:spPr>
          <a:xfrm>
            <a:off x="5580063" y="5157788"/>
            <a:ext cx="812800" cy="127000"/>
          </a:xfrm>
          <a:custGeom>
            <a:avLst/>
            <a:gdLst>
              <a:gd name="connsiteX0" fmla="*/ 0 w 812800"/>
              <a:gd name="connsiteY0" fmla="*/ 63500 h 127000"/>
              <a:gd name="connsiteX1" fmla="*/ 25400 w 812800"/>
              <a:gd name="connsiteY1" fmla="*/ 25400 h 127000"/>
              <a:gd name="connsiteX2" fmla="*/ 101600 w 812800"/>
              <a:gd name="connsiteY2" fmla="*/ 0 h 127000"/>
              <a:gd name="connsiteX3" fmla="*/ 165100 w 812800"/>
              <a:gd name="connsiteY3" fmla="*/ 12700 h 127000"/>
              <a:gd name="connsiteX4" fmla="*/ 241300 w 812800"/>
              <a:gd name="connsiteY4" fmla="*/ 63500 h 127000"/>
              <a:gd name="connsiteX5" fmla="*/ 279400 w 812800"/>
              <a:gd name="connsiteY5" fmla="*/ 88900 h 127000"/>
              <a:gd name="connsiteX6" fmla="*/ 317500 w 812800"/>
              <a:gd name="connsiteY6" fmla="*/ 101600 h 127000"/>
              <a:gd name="connsiteX7" fmla="*/ 381000 w 812800"/>
              <a:gd name="connsiteY7" fmla="*/ 38100 h 127000"/>
              <a:gd name="connsiteX8" fmla="*/ 457200 w 812800"/>
              <a:gd name="connsiteY8" fmla="*/ 0 h 127000"/>
              <a:gd name="connsiteX9" fmla="*/ 571500 w 812800"/>
              <a:gd name="connsiteY9" fmla="*/ 38100 h 127000"/>
              <a:gd name="connsiteX10" fmla="*/ 584200 w 812800"/>
              <a:gd name="connsiteY10" fmla="*/ 76200 h 127000"/>
              <a:gd name="connsiteX11" fmla="*/ 660400 w 812800"/>
              <a:gd name="connsiteY11" fmla="*/ 127000 h 127000"/>
              <a:gd name="connsiteX12" fmla="*/ 711200 w 812800"/>
              <a:gd name="connsiteY12" fmla="*/ 114300 h 127000"/>
              <a:gd name="connsiteX13" fmla="*/ 787400 w 812800"/>
              <a:gd name="connsiteY13" fmla="*/ 63500 h 127000"/>
              <a:gd name="connsiteX14" fmla="*/ 812800 w 812800"/>
              <a:gd name="connsiteY14" fmla="*/ 25400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00" h="127000">
                <a:moveTo>
                  <a:pt x="0" y="63500"/>
                </a:moveTo>
                <a:cubicBezTo>
                  <a:pt x="8467" y="50800"/>
                  <a:pt x="12457" y="33490"/>
                  <a:pt x="25400" y="25400"/>
                </a:cubicBezTo>
                <a:cubicBezTo>
                  <a:pt x="48104" y="11210"/>
                  <a:pt x="101600" y="0"/>
                  <a:pt x="101600" y="0"/>
                </a:cubicBezTo>
                <a:cubicBezTo>
                  <a:pt x="122767" y="4233"/>
                  <a:pt x="145449" y="3768"/>
                  <a:pt x="165100" y="12700"/>
                </a:cubicBezTo>
                <a:cubicBezTo>
                  <a:pt x="192891" y="25332"/>
                  <a:pt x="215900" y="46567"/>
                  <a:pt x="241300" y="63500"/>
                </a:cubicBezTo>
                <a:cubicBezTo>
                  <a:pt x="254000" y="71967"/>
                  <a:pt x="264920" y="84073"/>
                  <a:pt x="279400" y="88900"/>
                </a:cubicBezTo>
                <a:lnTo>
                  <a:pt x="317500" y="101600"/>
                </a:lnTo>
                <a:cubicBezTo>
                  <a:pt x="419100" y="33867"/>
                  <a:pt x="296333" y="122767"/>
                  <a:pt x="381000" y="38100"/>
                </a:cubicBezTo>
                <a:cubicBezTo>
                  <a:pt x="405619" y="13481"/>
                  <a:pt x="426212" y="10329"/>
                  <a:pt x="457200" y="0"/>
                </a:cubicBezTo>
                <a:cubicBezTo>
                  <a:pt x="494382" y="6197"/>
                  <a:pt x="544027" y="3758"/>
                  <a:pt x="571500" y="38100"/>
                </a:cubicBezTo>
                <a:cubicBezTo>
                  <a:pt x="579863" y="48553"/>
                  <a:pt x="574734" y="66734"/>
                  <a:pt x="584200" y="76200"/>
                </a:cubicBezTo>
                <a:cubicBezTo>
                  <a:pt x="605786" y="97786"/>
                  <a:pt x="660400" y="127000"/>
                  <a:pt x="660400" y="127000"/>
                </a:cubicBezTo>
                <a:cubicBezTo>
                  <a:pt x="677333" y="122767"/>
                  <a:pt x="695588" y="122106"/>
                  <a:pt x="711200" y="114300"/>
                </a:cubicBezTo>
                <a:cubicBezTo>
                  <a:pt x="738504" y="100648"/>
                  <a:pt x="787400" y="63500"/>
                  <a:pt x="787400" y="63500"/>
                </a:cubicBezTo>
                <a:lnTo>
                  <a:pt x="812800" y="25400"/>
                </a:lnTo>
              </a:path>
            </a:pathLst>
          </a:custGeom>
          <a:ln>
            <a:solidFill>
              <a:srgbClr val="FF3300"/>
            </a:solidFill>
          </a:ln>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de-DE"/>
          </a:p>
        </p:txBody>
      </p:sp>
      <p:sp>
        <p:nvSpPr>
          <p:cNvPr id="166" name="Freeform 165"/>
          <p:cNvSpPr/>
          <p:nvPr/>
        </p:nvSpPr>
        <p:spPr>
          <a:xfrm>
            <a:off x="5580063" y="5516563"/>
            <a:ext cx="812800" cy="127000"/>
          </a:xfrm>
          <a:custGeom>
            <a:avLst/>
            <a:gdLst>
              <a:gd name="connsiteX0" fmla="*/ 0 w 812800"/>
              <a:gd name="connsiteY0" fmla="*/ 63500 h 127000"/>
              <a:gd name="connsiteX1" fmla="*/ 25400 w 812800"/>
              <a:gd name="connsiteY1" fmla="*/ 25400 h 127000"/>
              <a:gd name="connsiteX2" fmla="*/ 101600 w 812800"/>
              <a:gd name="connsiteY2" fmla="*/ 0 h 127000"/>
              <a:gd name="connsiteX3" fmla="*/ 165100 w 812800"/>
              <a:gd name="connsiteY3" fmla="*/ 12700 h 127000"/>
              <a:gd name="connsiteX4" fmla="*/ 241300 w 812800"/>
              <a:gd name="connsiteY4" fmla="*/ 63500 h 127000"/>
              <a:gd name="connsiteX5" fmla="*/ 279400 w 812800"/>
              <a:gd name="connsiteY5" fmla="*/ 88900 h 127000"/>
              <a:gd name="connsiteX6" fmla="*/ 317500 w 812800"/>
              <a:gd name="connsiteY6" fmla="*/ 101600 h 127000"/>
              <a:gd name="connsiteX7" fmla="*/ 381000 w 812800"/>
              <a:gd name="connsiteY7" fmla="*/ 38100 h 127000"/>
              <a:gd name="connsiteX8" fmla="*/ 457200 w 812800"/>
              <a:gd name="connsiteY8" fmla="*/ 0 h 127000"/>
              <a:gd name="connsiteX9" fmla="*/ 571500 w 812800"/>
              <a:gd name="connsiteY9" fmla="*/ 38100 h 127000"/>
              <a:gd name="connsiteX10" fmla="*/ 584200 w 812800"/>
              <a:gd name="connsiteY10" fmla="*/ 76200 h 127000"/>
              <a:gd name="connsiteX11" fmla="*/ 660400 w 812800"/>
              <a:gd name="connsiteY11" fmla="*/ 127000 h 127000"/>
              <a:gd name="connsiteX12" fmla="*/ 711200 w 812800"/>
              <a:gd name="connsiteY12" fmla="*/ 114300 h 127000"/>
              <a:gd name="connsiteX13" fmla="*/ 787400 w 812800"/>
              <a:gd name="connsiteY13" fmla="*/ 63500 h 127000"/>
              <a:gd name="connsiteX14" fmla="*/ 812800 w 812800"/>
              <a:gd name="connsiteY14" fmla="*/ 25400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00" h="127000">
                <a:moveTo>
                  <a:pt x="0" y="63500"/>
                </a:moveTo>
                <a:cubicBezTo>
                  <a:pt x="8467" y="50800"/>
                  <a:pt x="12457" y="33490"/>
                  <a:pt x="25400" y="25400"/>
                </a:cubicBezTo>
                <a:cubicBezTo>
                  <a:pt x="48104" y="11210"/>
                  <a:pt x="101600" y="0"/>
                  <a:pt x="101600" y="0"/>
                </a:cubicBezTo>
                <a:cubicBezTo>
                  <a:pt x="122767" y="4233"/>
                  <a:pt x="145449" y="3768"/>
                  <a:pt x="165100" y="12700"/>
                </a:cubicBezTo>
                <a:cubicBezTo>
                  <a:pt x="192891" y="25332"/>
                  <a:pt x="215900" y="46567"/>
                  <a:pt x="241300" y="63500"/>
                </a:cubicBezTo>
                <a:cubicBezTo>
                  <a:pt x="254000" y="71967"/>
                  <a:pt x="264920" y="84073"/>
                  <a:pt x="279400" y="88900"/>
                </a:cubicBezTo>
                <a:lnTo>
                  <a:pt x="317500" y="101600"/>
                </a:lnTo>
                <a:cubicBezTo>
                  <a:pt x="419100" y="33867"/>
                  <a:pt x="296333" y="122767"/>
                  <a:pt x="381000" y="38100"/>
                </a:cubicBezTo>
                <a:cubicBezTo>
                  <a:pt x="405619" y="13481"/>
                  <a:pt x="426212" y="10329"/>
                  <a:pt x="457200" y="0"/>
                </a:cubicBezTo>
                <a:cubicBezTo>
                  <a:pt x="494382" y="6197"/>
                  <a:pt x="544027" y="3758"/>
                  <a:pt x="571500" y="38100"/>
                </a:cubicBezTo>
                <a:cubicBezTo>
                  <a:pt x="579863" y="48553"/>
                  <a:pt x="574734" y="66734"/>
                  <a:pt x="584200" y="76200"/>
                </a:cubicBezTo>
                <a:cubicBezTo>
                  <a:pt x="605786" y="97786"/>
                  <a:pt x="660400" y="127000"/>
                  <a:pt x="660400" y="127000"/>
                </a:cubicBezTo>
                <a:cubicBezTo>
                  <a:pt x="677333" y="122767"/>
                  <a:pt x="695588" y="122106"/>
                  <a:pt x="711200" y="114300"/>
                </a:cubicBezTo>
                <a:cubicBezTo>
                  <a:pt x="738504" y="100648"/>
                  <a:pt x="787400" y="63500"/>
                  <a:pt x="787400" y="63500"/>
                </a:cubicBezTo>
                <a:lnTo>
                  <a:pt x="812800" y="25400"/>
                </a:lnTo>
              </a:path>
            </a:pathLst>
          </a:custGeom>
          <a:ln>
            <a:solidFill>
              <a:srgbClr val="FF3300"/>
            </a:solidFill>
          </a:ln>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de-DE"/>
          </a:p>
        </p:txBody>
      </p:sp>
      <p:sp>
        <p:nvSpPr>
          <p:cNvPr id="167" name="Freeform 166"/>
          <p:cNvSpPr/>
          <p:nvPr/>
        </p:nvSpPr>
        <p:spPr>
          <a:xfrm>
            <a:off x="5651500" y="5949950"/>
            <a:ext cx="812800" cy="127000"/>
          </a:xfrm>
          <a:custGeom>
            <a:avLst/>
            <a:gdLst>
              <a:gd name="connsiteX0" fmla="*/ 0 w 812800"/>
              <a:gd name="connsiteY0" fmla="*/ 63500 h 127000"/>
              <a:gd name="connsiteX1" fmla="*/ 25400 w 812800"/>
              <a:gd name="connsiteY1" fmla="*/ 25400 h 127000"/>
              <a:gd name="connsiteX2" fmla="*/ 101600 w 812800"/>
              <a:gd name="connsiteY2" fmla="*/ 0 h 127000"/>
              <a:gd name="connsiteX3" fmla="*/ 165100 w 812800"/>
              <a:gd name="connsiteY3" fmla="*/ 12700 h 127000"/>
              <a:gd name="connsiteX4" fmla="*/ 241300 w 812800"/>
              <a:gd name="connsiteY4" fmla="*/ 63500 h 127000"/>
              <a:gd name="connsiteX5" fmla="*/ 279400 w 812800"/>
              <a:gd name="connsiteY5" fmla="*/ 88900 h 127000"/>
              <a:gd name="connsiteX6" fmla="*/ 317500 w 812800"/>
              <a:gd name="connsiteY6" fmla="*/ 101600 h 127000"/>
              <a:gd name="connsiteX7" fmla="*/ 381000 w 812800"/>
              <a:gd name="connsiteY7" fmla="*/ 38100 h 127000"/>
              <a:gd name="connsiteX8" fmla="*/ 457200 w 812800"/>
              <a:gd name="connsiteY8" fmla="*/ 0 h 127000"/>
              <a:gd name="connsiteX9" fmla="*/ 571500 w 812800"/>
              <a:gd name="connsiteY9" fmla="*/ 38100 h 127000"/>
              <a:gd name="connsiteX10" fmla="*/ 584200 w 812800"/>
              <a:gd name="connsiteY10" fmla="*/ 76200 h 127000"/>
              <a:gd name="connsiteX11" fmla="*/ 660400 w 812800"/>
              <a:gd name="connsiteY11" fmla="*/ 127000 h 127000"/>
              <a:gd name="connsiteX12" fmla="*/ 711200 w 812800"/>
              <a:gd name="connsiteY12" fmla="*/ 114300 h 127000"/>
              <a:gd name="connsiteX13" fmla="*/ 787400 w 812800"/>
              <a:gd name="connsiteY13" fmla="*/ 63500 h 127000"/>
              <a:gd name="connsiteX14" fmla="*/ 812800 w 812800"/>
              <a:gd name="connsiteY14" fmla="*/ 25400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00" h="127000">
                <a:moveTo>
                  <a:pt x="0" y="63500"/>
                </a:moveTo>
                <a:cubicBezTo>
                  <a:pt x="8467" y="50800"/>
                  <a:pt x="12457" y="33490"/>
                  <a:pt x="25400" y="25400"/>
                </a:cubicBezTo>
                <a:cubicBezTo>
                  <a:pt x="48104" y="11210"/>
                  <a:pt x="101600" y="0"/>
                  <a:pt x="101600" y="0"/>
                </a:cubicBezTo>
                <a:cubicBezTo>
                  <a:pt x="122767" y="4233"/>
                  <a:pt x="145449" y="3768"/>
                  <a:pt x="165100" y="12700"/>
                </a:cubicBezTo>
                <a:cubicBezTo>
                  <a:pt x="192891" y="25332"/>
                  <a:pt x="215900" y="46567"/>
                  <a:pt x="241300" y="63500"/>
                </a:cubicBezTo>
                <a:cubicBezTo>
                  <a:pt x="254000" y="71967"/>
                  <a:pt x="264920" y="84073"/>
                  <a:pt x="279400" y="88900"/>
                </a:cubicBezTo>
                <a:lnTo>
                  <a:pt x="317500" y="101600"/>
                </a:lnTo>
                <a:cubicBezTo>
                  <a:pt x="419100" y="33867"/>
                  <a:pt x="296333" y="122767"/>
                  <a:pt x="381000" y="38100"/>
                </a:cubicBezTo>
                <a:cubicBezTo>
                  <a:pt x="405619" y="13481"/>
                  <a:pt x="426212" y="10329"/>
                  <a:pt x="457200" y="0"/>
                </a:cubicBezTo>
                <a:cubicBezTo>
                  <a:pt x="494382" y="6197"/>
                  <a:pt x="544027" y="3758"/>
                  <a:pt x="571500" y="38100"/>
                </a:cubicBezTo>
                <a:cubicBezTo>
                  <a:pt x="579863" y="48553"/>
                  <a:pt x="574734" y="66734"/>
                  <a:pt x="584200" y="76200"/>
                </a:cubicBezTo>
                <a:cubicBezTo>
                  <a:pt x="605786" y="97786"/>
                  <a:pt x="660400" y="127000"/>
                  <a:pt x="660400" y="127000"/>
                </a:cubicBezTo>
                <a:cubicBezTo>
                  <a:pt x="677333" y="122767"/>
                  <a:pt x="695588" y="122106"/>
                  <a:pt x="711200" y="114300"/>
                </a:cubicBezTo>
                <a:cubicBezTo>
                  <a:pt x="738504" y="100648"/>
                  <a:pt x="787400" y="63500"/>
                  <a:pt x="787400" y="63500"/>
                </a:cubicBezTo>
                <a:lnTo>
                  <a:pt x="812800" y="25400"/>
                </a:lnTo>
              </a:path>
            </a:pathLst>
          </a:custGeom>
          <a:ln>
            <a:solidFill>
              <a:srgbClr val="FF3300"/>
            </a:solidFill>
          </a:ln>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de-DE"/>
          </a:p>
        </p:txBody>
      </p:sp>
      <p:sp>
        <p:nvSpPr>
          <p:cNvPr id="168" name="Freeform 167"/>
          <p:cNvSpPr/>
          <p:nvPr/>
        </p:nvSpPr>
        <p:spPr>
          <a:xfrm>
            <a:off x="5651500" y="6308725"/>
            <a:ext cx="812800" cy="127000"/>
          </a:xfrm>
          <a:custGeom>
            <a:avLst/>
            <a:gdLst>
              <a:gd name="connsiteX0" fmla="*/ 0 w 812800"/>
              <a:gd name="connsiteY0" fmla="*/ 63500 h 127000"/>
              <a:gd name="connsiteX1" fmla="*/ 25400 w 812800"/>
              <a:gd name="connsiteY1" fmla="*/ 25400 h 127000"/>
              <a:gd name="connsiteX2" fmla="*/ 101600 w 812800"/>
              <a:gd name="connsiteY2" fmla="*/ 0 h 127000"/>
              <a:gd name="connsiteX3" fmla="*/ 165100 w 812800"/>
              <a:gd name="connsiteY3" fmla="*/ 12700 h 127000"/>
              <a:gd name="connsiteX4" fmla="*/ 241300 w 812800"/>
              <a:gd name="connsiteY4" fmla="*/ 63500 h 127000"/>
              <a:gd name="connsiteX5" fmla="*/ 279400 w 812800"/>
              <a:gd name="connsiteY5" fmla="*/ 88900 h 127000"/>
              <a:gd name="connsiteX6" fmla="*/ 317500 w 812800"/>
              <a:gd name="connsiteY6" fmla="*/ 101600 h 127000"/>
              <a:gd name="connsiteX7" fmla="*/ 381000 w 812800"/>
              <a:gd name="connsiteY7" fmla="*/ 38100 h 127000"/>
              <a:gd name="connsiteX8" fmla="*/ 457200 w 812800"/>
              <a:gd name="connsiteY8" fmla="*/ 0 h 127000"/>
              <a:gd name="connsiteX9" fmla="*/ 571500 w 812800"/>
              <a:gd name="connsiteY9" fmla="*/ 38100 h 127000"/>
              <a:gd name="connsiteX10" fmla="*/ 584200 w 812800"/>
              <a:gd name="connsiteY10" fmla="*/ 76200 h 127000"/>
              <a:gd name="connsiteX11" fmla="*/ 660400 w 812800"/>
              <a:gd name="connsiteY11" fmla="*/ 127000 h 127000"/>
              <a:gd name="connsiteX12" fmla="*/ 711200 w 812800"/>
              <a:gd name="connsiteY12" fmla="*/ 114300 h 127000"/>
              <a:gd name="connsiteX13" fmla="*/ 787400 w 812800"/>
              <a:gd name="connsiteY13" fmla="*/ 63500 h 127000"/>
              <a:gd name="connsiteX14" fmla="*/ 812800 w 812800"/>
              <a:gd name="connsiteY14" fmla="*/ 25400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00" h="127000">
                <a:moveTo>
                  <a:pt x="0" y="63500"/>
                </a:moveTo>
                <a:cubicBezTo>
                  <a:pt x="8467" y="50800"/>
                  <a:pt x="12457" y="33490"/>
                  <a:pt x="25400" y="25400"/>
                </a:cubicBezTo>
                <a:cubicBezTo>
                  <a:pt x="48104" y="11210"/>
                  <a:pt x="101600" y="0"/>
                  <a:pt x="101600" y="0"/>
                </a:cubicBezTo>
                <a:cubicBezTo>
                  <a:pt x="122767" y="4233"/>
                  <a:pt x="145449" y="3768"/>
                  <a:pt x="165100" y="12700"/>
                </a:cubicBezTo>
                <a:cubicBezTo>
                  <a:pt x="192891" y="25332"/>
                  <a:pt x="215900" y="46567"/>
                  <a:pt x="241300" y="63500"/>
                </a:cubicBezTo>
                <a:cubicBezTo>
                  <a:pt x="254000" y="71967"/>
                  <a:pt x="264920" y="84073"/>
                  <a:pt x="279400" y="88900"/>
                </a:cubicBezTo>
                <a:lnTo>
                  <a:pt x="317500" y="101600"/>
                </a:lnTo>
                <a:cubicBezTo>
                  <a:pt x="419100" y="33867"/>
                  <a:pt x="296333" y="122767"/>
                  <a:pt x="381000" y="38100"/>
                </a:cubicBezTo>
                <a:cubicBezTo>
                  <a:pt x="405619" y="13481"/>
                  <a:pt x="426212" y="10329"/>
                  <a:pt x="457200" y="0"/>
                </a:cubicBezTo>
                <a:cubicBezTo>
                  <a:pt x="494382" y="6197"/>
                  <a:pt x="544027" y="3758"/>
                  <a:pt x="571500" y="38100"/>
                </a:cubicBezTo>
                <a:cubicBezTo>
                  <a:pt x="579863" y="48553"/>
                  <a:pt x="574734" y="66734"/>
                  <a:pt x="584200" y="76200"/>
                </a:cubicBezTo>
                <a:cubicBezTo>
                  <a:pt x="605786" y="97786"/>
                  <a:pt x="660400" y="127000"/>
                  <a:pt x="660400" y="127000"/>
                </a:cubicBezTo>
                <a:cubicBezTo>
                  <a:pt x="677333" y="122767"/>
                  <a:pt x="695588" y="122106"/>
                  <a:pt x="711200" y="114300"/>
                </a:cubicBezTo>
                <a:cubicBezTo>
                  <a:pt x="738504" y="100648"/>
                  <a:pt x="787400" y="63500"/>
                  <a:pt x="787400" y="63500"/>
                </a:cubicBezTo>
                <a:lnTo>
                  <a:pt x="812800" y="25400"/>
                </a:lnTo>
              </a:path>
            </a:pathLst>
          </a:custGeom>
          <a:ln>
            <a:solidFill>
              <a:srgbClr val="FF3300"/>
            </a:solidFill>
          </a:ln>
        </p:spPr>
        <p:style>
          <a:lnRef idx="1">
            <a:schemeClr val="accent4"/>
          </a:lnRef>
          <a:fillRef idx="0">
            <a:schemeClr val="accent4"/>
          </a:fillRef>
          <a:effectRef idx="0">
            <a:schemeClr val="accent4"/>
          </a:effectRef>
          <a:fontRef idx="minor">
            <a:schemeClr val="tx1"/>
          </a:fontRef>
        </p:style>
        <p:txBody>
          <a:bodyPr anchor="ctr"/>
          <a:lstStyle/>
          <a:p>
            <a:pPr algn="ctr">
              <a:defRPr/>
            </a:pPr>
            <a:endParaRPr lang="de-DE"/>
          </a:p>
        </p:txBody>
      </p:sp>
      <p:cxnSp>
        <p:nvCxnSpPr>
          <p:cNvPr id="175" name="Straight Arrow Connector 174"/>
          <p:cNvCxnSpPr/>
          <p:nvPr/>
        </p:nvCxnSpPr>
        <p:spPr>
          <a:xfrm flipV="1">
            <a:off x="6516688" y="3500438"/>
            <a:ext cx="1871662" cy="136842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7" name="Straight Arrow Connector 176"/>
          <p:cNvCxnSpPr>
            <a:endCxn id="140" idx="2"/>
          </p:cNvCxnSpPr>
          <p:nvPr/>
        </p:nvCxnSpPr>
        <p:spPr>
          <a:xfrm flipV="1">
            <a:off x="6588125" y="5876925"/>
            <a:ext cx="1512888" cy="7302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8" name="10-Point Star 187"/>
          <p:cNvSpPr/>
          <p:nvPr/>
        </p:nvSpPr>
        <p:spPr>
          <a:xfrm>
            <a:off x="8675688" y="3933825"/>
            <a:ext cx="288925" cy="287338"/>
          </a:xfrm>
          <a:prstGeom prst="star10">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cxnSp>
        <p:nvCxnSpPr>
          <p:cNvPr id="193" name="Straight Arrow Connector 192"/>
          <p:cNvCxnSpPr/>
          <p:nvPr/>
        </p:nvCxnSpPr>
        <p:spPr>
          <a:xfrm rot="5400000" flipH="1" flipV="1">
            <a:off x="8459788" y="4581525"/>
            <a:ext cx="649288" cy="71437"/>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33" name="Oval 132"/>
          <p:cNvSpPr/>
          <p:nvPr/>
        </p:nvSpPr>
        <p:spPr>
          <a:xfrm>
            <a:off x="2949575" y="614363"/>
            <a:ext cx="1733550" cy="1374775"/>
          </a:xfrm>
          <a:prstGeom prst="ellipse">
            <a:avLst/>
          </a:prstGeom>
          <a:noFill/>
          <a:ln>
            <a:solidFill>
              <a:srgbClr val="FF0000"/>
            </a:solidFill>
          </a:ln>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14282" y="760425"/>
            <a:ext cx="8472518" cy="4525963"/>
          </a:xfrm>
        </p:spPr>
        <p:txBody>
          <a:bodyPr>
            <a:noAutofit/>
          </a:bodyPr>
          <a:lstStyle/>
          <a:p>
            <a:r>
              <a:rPr lang="en-US" sz="2000" dirty="0" smtClean="0"/>
              <a:t>supported standards: SBML, SBGN, </a:t>
            </a:r>
            <a:r>
              <a:rPr lang="en-US" sz="2000" dirty="0" err="1" smtClean="0"/>
              <a:t>BioPAX</a:t>
            </a:r>
            <a:r>
              <a:rPr lang="en-US" sz="2000" dirty="0" smtClean="0"/>
              <a:t>, SED-ML, SBO, MIRIAM, </a:t>
            </a:r>
            <a:r>
              <a:rPr lang="en-US" sz="2000" dirty="0" err="1" smtClean="0"/>
              <a:t>CellML</a:t>
            </a:r>
            <a:endParaRPr lang="en-US" sz="2000" dirty="0" smtClean="0"/>
          </a:p>
          <a:p>
            <a:pPr lvl="1"/>
            <a:r>
              <a:rPr lang="en-US" sz="2000" dirty="0" smtClean="0"/>
              <a:t>some examples, </a:t>
            </a:r>
            <a:r>
              <a:rPr lang="en-US" sz="2000" dirty="0" err="1" smtClean="0"/>
              <a:t>CellDesigner</a:t>
            </a:r>
            <a:r>
              <a:rPr lang="en-US" sz="2000" dirty="0" smtClean="0"/>
              <a:t> extension support</a:t>
            </a:r>
          </a:p>
          <a:p>
            <a:pPr lvl="1"/>
            <a:r>
              <a:rPr lang="en-US" sz="2000" dirty="0" smtClean="0"/>
              <a:t>state concept</a:t>
            </a:r>
          </a:p>
          <a:p>
            <a:pPr lvl="1"/>
            <a:r>
              <a:rPr lang="en-US" sz="2000" dirty="0" smtClean="0"/>
              <a:t>SED-ML as workflow</a:t>
            </a:r>
          </a:p>
          <a:p>
            <a:pPr lvl="1"/>
            <a:r>
              <a:rPr lang="en-US" sz="2000" dirty="0" smtClean="0"/>
              <a:t>internal world of </a:t>
            </a:r>
            <a:r>
              <a:rPr lang="en-US" sz="2000" dirty="0" err="1" smtClean="0"/>
              <a:t>BioUML</a:t>
            </a:r>
            <a:r>
              <a:rPr lang="en-US" sz="2000" dirty="0" smtClean="0"/>
              <a:t> for these formats support (meta-model)</a:t>
            </a:r>
          </a:p>
          <a:p>
            <a:r>
              <a:rPr lang="en-US" sz="2000" dirty="0" smtClean="0"/>
              <a:t>Modular </a:t>
            </a:r>
            <a:r>
              <a:rPr lang="en-US" sz="2000" dirty="0" err="1" smtClean="0"/>
              <a:t>modelling</a:t>
            </a:r>
            <a:r>
              <a:rPr lang="en-US" sz="2000" dirty="0" smtClean="0"/>
              <a:t>: composite models, agent based models</a:t>
            </a:r>
          </a:p>
          <a:p>
            <a:r>
              <a:rPr lang="en-US" sz="2000" dirty="0" smtClean="0"/>
              <a:t>systems biology – reproducible </a:t>
            </a:r>
            <a:r>
              <a:rPr lang="en-US" sz="2000" dirty="0" err="1" smtClean="0"/>
              <a:t>highthroughput</a:t>
            </a:r>
            <a:r>
              <a:rPr lang="en-US" sz="2000" dirty="0" smtClean="0"/>
              <a:t> data analyses: </a:t>
            </a:r>
          </a:p>
          <a:p>
            <a:pPr lvl="2"/>
            <a:r>
              <a:rPr lang="en-US" sz="2000" dirty="0" smtClean="0"/>
              <a:t>analyses:  algorithms, scripts, workflows</a:t>
            </a:r>
          </a:p>
          <a:p>
            <a:pPr lvl="2"/>
            <a:r>
              <a:rPr lang="en-US" sz="2000" dirty="0" smtClean="0"/>
              <a:t>integration with R/</a:t>
            </a:r>
            <a:r>
              <a:rPr lang="en-US" sz="2000" dirty="0" err="1" smtClean="0"/>
              <a:t>Bioconductor</a:t>
            </a:r>
            <a:r>
              <a:rPr lang="en-US" sz="2000" dirty="0" smtClean="0"/>
              <a:t>, Galaxy</a:t>
            </a:r>
          </a:p>
          <a:p>
            <a:pPr lvl="2"/>
            <a:r>
              <a:rPr lang="en-US" sz="2000" dirty="0" smtClean="0"/>
              <a:t>data: microarrays, NGS, </a:t>
            </a:r>
            <a:r>
              <a:rPr lang="en-US" sz="2000" dirty="0" err="1" smtClean="0"/>
              <a:t>ChIP</a:t>
            </a:r>
            <a:r>
              <a:rPr lang="en-US" sz="2000" dirty="0" smtClean="0"/>
              <a:t>-SEQ</a:t>
            </a:r>
          </a:p>
          <a:p>
            <a:pPr lvl="2"/>
            <a:r>
              <a:rPr lang="en-US" sz="2000" dirty="0" smtClean="0"/>
              <a:t>visualization: genome browser</a:t>
            </a:r>
          </a:p>
          <a:p>
            <a:r>
              <a:rPr lang="en-US" sz="2000" dirty="0" err="1" smtClean="0"/>
              <a:t>BioUML</a:t>
            </a:r>
            <a:r>
              <a:rPr lang="en-US" sz="2000" dirty="0" smtClean="0"/>
              <a:t> – as platform for collaborative research</a:t>
            </a:r>
          </a:p>
          <a:p>
            <a:pPr lvl="1"/>
            <a:r>
              <a:rPr lang="en-US" sz="2000" dirty="0" smtClean="0"/>
              <a:t>Amazon EC2 servers</a:t>
            </a:r>
          </a:p>
          <a:p>
            <a:pPr lvl="1"/>
            <a:r>
              <a:rPr lang="en-US" sz="2000" dirty="0" smtClean="0"/>
              <a:t>data repository - groups, projects, import/export, FTP upload</a:t>
            </a:r>
          </a:p>
          <a:p>
            <a:pPr lvl="1"/>
            <a:r>
              <a:rPr lang="en-US" sz="2000" dirty="0" smtClean="0"/>
              <a:t>chat, history</a:t>
            </a:r>
          </a:p>
          <a:p>
            <a:r>
              <a:rPr lang="en-US" sz="2000" dirty="0" smtClean="0"/>
              <a:t>current works: </a:t>
            </a:r>
            <a:r>
              <a:rPr lang="en-US" sz="2000" dirty="0" err="1" smtClean="0"/>
              <a:t>Biostore</a:t>
            </a:r>
            <a:r>
              <a:rPr lang="en-US" sz="2000" dirty="0" smtClean="0"/>
              <a:t>, LIMS ( laboratory information management system)</a:t>
            </a:r>
          </a:p>
          <a:p>
            <a:endParaRPr lang="en-US" sz="2000" dirty="0" smtClean="0"/>
          </a:p>
          <a:p>
            <a:endParaRPr lang="en-US" sz="2000" dirty="0"/>
          </a:p>
        </p:txBody>
      </p:sp>
      <p:sp>
        <p:nvSpPr>
          <p:cNvPr id="4" name="Rectangle 2"/>
          <p:cNvSpPr txBox="1">
            <a:spLocks noChangeArrowheads="1"/>
          </p:cNvSpPr>
          <p:nvPr/>
        </p:nvSpPr>
        <p:spPr>
          <a:xfrm>
            <a:off x="485804" y="-2143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0099"/>
                </a:solidFill>
                <a:effectLst/>
                <a:uLnTx/>
                <a:uFillTx/>
                <a:latin typeface="+mj-lt"/>
                <a:ea typeface="+mj-ea"/>
                <a:cs typeface="+mj-cs"/>
              </a:rPr>
              <a:t>Main topics</a:t>
            </a:r>
            <a:endParaRPr kumimoji="0" lang="ru-RU" sz="4400" b="0" i="0" u="none" strike="noStrike" kern="1200" cap="none" spc="0" normalizeH="0" baseline="0" noProof="0" dirty="0" smtClean="0">
              <a:ln>
                <a:noFill/>
              </a:ln>
              <a:solidFill>
                <a:srgbClr val="000099"/>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ctrTitle" idx="4294967295"/>
          </p:nvPr>
        </p:nvSpPr>
        <p:spPr>
          <a:xfrm>
            <a:off x="642910" y="1882781"/>
            <a:ext cx="7772400" cy="3046417"/>
          </a:xfrm>
        </p:spPr>
        <p:txBody>
          <a:bodyPr>
            <a:normAutofit fontScale="90000"/>
          </a:bodyPr>
          <a:lstStyle/>
          <a:p>
            <a:r>
              <a:rPr lang="en-US" sz="4000" dirty="0" smtClean="0">
                <a:solidFill>
                  <a:srgbClr val="00B050"/>
                </a:solidFill>
              </a:rPr>
              <a:t>Standard supports:</a:t>
            </a:r>
            <a:br>
              <a:rPr lang="en-US" sz="4000" dirty="0" smtClean="0">
                <a:solidFill>
                  <a:srgbClr val="00B050"/>
                </a:solidFill>
              </a:rPr>
            </a:br>
            <a:r>
              <a:rPr lang="en-US" sz="4000" dirty="0" smtClean="0">
                <a:solidFill>
                  <a:srgbClr val="00B050"/>
                </a:solidFill>
              </a:rPr>
              <a:t/>
            </a:r>
            <a:br>
              <a:rPr lang="en-US" sz="4000" dirty="0" smtClean="0">
                <a:solidFill>
                  <a:srgbClr val="00B050"/>
                </a:solidFill>
              </a:rPr>
            </a:br>
            <a:r>
              <a:rPr lang="en-US" sz="4000" dirty="0" smtClean="0">
                <a:solidFill>
                  <a:srgbClr val="00B050"/>
                </a:solidFill>
              </a:rPr>
              <a:t>SBML, SBGN, </a:t>
            </a:r>
            <a:r>
              <a:rPr lang="en-US" sz="4000" dirty="0" err="1" smtClean="0">
                <a:solidFill>
                  <a:srgbClr val="00B050"/>
                </a:solidFill>
              </a:rPr>
              <a:t>BioPAX</a:t>
            </a:r>
            <a:r>
              <a:rPr lang="en-US" sz="4000" dirty="0" smtClean="0">
                <a:solidFill>
                  <a:srgbClr val="00B050"/>
                </a:solidFill>
              </a:rPr>
              <a:t>, SED-ML, SBO, MIRIAM, </a:t>
            </a:r>
            <a:r>
              <a:rPr lang="en-US" sz="4000" dirty="0" err="1" smtClean="0">
                <a:solidFill>
                  <a:srgbClr val="00B050"/>
                </a:solidFill>
              </a:rPr>
              <a:t>CellML</a:t>
            </a:r>
            <a:r>
              <a:rPr lang="en-US" sz="4000" dirty="0" smtClean="0">
                <a:solidFill>
                  <a:srgbClr val="00B050"/>
                </a:solidFill>
              </a:rPr>
              <a:t/>
            </a:r>
            <a:br>
              <a:rPr lang="en-US" sz="4000" dirty="0" smtClean="0">
                <a:solidFill>
                  <a:srgbClr val="00B050"/>
                </a:solidFill>
              </a:rPr>
            </a:br>
            <a:r>
              <a:rPr lang="en-US" sz="4000" dirty="0" smtClean="0">
                <a:solidFill>
                  <a:srgbClr val="00B050"/>
                </a:solidFill>
              </a:rPr>
              <a:t/>
            </a:r>
            <a:br>
              <a:rPr lang="en-US" sz="4000" dirty="0" smtClean="0">
                <a:solidFill>
                  <a:srgbClr val="00B050"/>
                </a:solidFill>
              </a:rPr>
            </a:br>
            <a:endParaRPr lang="en-US" sz="4000" dirty="0" smtClean="0">
              <a:solidFill>
                <a:srgbClr val="00B05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14282" y="903301"/>
            <a:ext cx="8472518" cy="4525963"/>
          </a:xfrm>
        </p:spPr>
        <p:txBody>
          <a:bodyPr>
            <a:noAutofit/>
          </a:bodyPr>
          <a:lstStyle/>
          <a:p>
            <a:r>
              <a:rPr lang="en-US" sz="2000" dirty="0" smtClean="0"/>
              <a:t>import/export - level 1, 2, 3 (core)</a:t>
            </a:r>
          </a:p>
          <a:p>
            <a:r>
              <a:rPr lang="en-US" sz="2000" dirty="0" smtClean="0"/>
              <a:t>passed all tests from SBML test suite version 2.0.0 beta 1 </a:t>
            </a:r>
            <a:br>
              <a:rPr lang="en-US" sz="2000" dirty="0" smtClean="0"/>
            </a:br>
            <a:r>
              <a:rPr lang="en-US" sz="2000" dirty="0" smtClean="0"/>
              <a:t>(2010, April 2)</a:t>
            </a:r>
          </a:p>
          <a:p>
            <a:r>
              <a:rPr lang="en-US" sz="2000" dirty="0" smtClean="0"/>
              <a:t>extensions:</a:t>
            </a:r>
          </a:p>
          <a:p>
            <a:pPr lvl="1"/>
            <a:r>
              <a:rPr lang="en-US" sz="2000" dirty="0" err="1" smtClean="0"/>
              <a:t>CellDesigner</a:t>
            </a:r>
            <a:endParaRPr lang="en-US" sz="2000" dirty="0" smtClean="0"/>
          </a:p>
          <a:p>
            <a:pPr lvl="1"/>
            <a:r>
              <a:rPr lang="en-US" sz="2000" dirty="0" smtClean="0"/>
              <a:t>SBGN-PD (own XML format)</a:t>
            </a:r>
          </a:p>
          <a:p>
            <a:r>
              <a:rPr lang="en-US" sz="2000" dirty="0" err="1" smtClean="0"/>
              <a:t>Biomodels</a:t>
            </a:r>
            <a:endParaRPr lang="en-US" sz="2000" dirty="0" smtClean="0"/>
          </a:p>
          <a:p>
            <a:pPr lvl="1"/>
            <a:r>
              <a:rPr lang="en-US" sz="2000" dirty="0" smtClean="0"/>
              <a:t>full text search</a:t>
            </a:r>
          </a:p>
          <a:p>
            <a:pPr lvl="1"/>
            <a:r>
              <a:rPr lang="en-US" sz="2000" dirty="0" smtClean="0"/>
              <a:t>SBGN -PD (parse RDF annotation do determine specie types)</a:t>
            </a:r>
          </a:p>
          <a:p>
            <a:pPr lvl="1"/>
            <a:r>
              <a:rPr lang="en-US" sz="2000" dirty="0" smtClean="0"/>
              <a:t>layout algorithms</a:t>
            </a:r>
          </a:p>
          <a:p>
            <a:pPr lvl="1"/>
            <a:r>
              <a:rPr lang="en-US" sz="2000" dirty="0" smtClean="0"/>
              <a:t>on-line simulation</a:t>
            </a:r>
          </a:p>
          <a:p>
            <a:r>
              <a:rPr lang="en-US" sz="2000" dirty="0" smtClean="0"/>
              <a:t>Panther DB</a:t>
            </a:r>
          </a:p>
          <a:p>
            <a:pPr lvl="1"/>
            <a:r>
              <a:rPr lang="en-US" sz="2000" dirty="0" smtClean="0"/>
              <a:t>full text search</a:t>
            </a:r>
          </a:p>
          <a:p>
            <a:pPr lvl="1"/>
            <a:r>
              <a:rPr lang="en-US" sz="2000" dirty="0" smtClean="0"/>
              <a:t>reads </a:t>
            </a:r>
            <a:r>
              <a:rPr lang="en-US" sz="2000" dirty="0" err="1" smtClean="0"/>
              <a:t>CellDesigner</a:t>
            </a:r>
            <a:r>
              <a:rPr lang="en-US" sz="2000" dirty="0" smtClean="0"/>
              <a:t> extensions</a:t>
            </a:r>
          </a:p>
          <a:p>
            <a:pPr lvl="1"/>
            <a:r>
              <a:rPr lang="en-US" sz="2000" dirty="0" smtClean="0"/>
              <a:t>SBGN-PD</a:t>
            </a:r>
            <a:endParaRPr lang="en-US" sz="2000" dirty="0"/>
          </a:p>
        </p:txBody>
      </p:sp>
      <p:sp>
        <p:nvSpPr>
          <p:cNvPr id="4" name="Rectangle 2"/>
          <p:cNvSpPr txBox="1">
            <a:spLocks noChangeArrowheads="1"/>
          </p:cNvSpPr>
          <p:nvPr/>
        </p:nvSpPr>
        <p:spPr>
          <a:xfrm>
            <a:off x="485804" y="-2143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0099"/>
                </a:solidFill>
                <a:effectLst/>
                <a:uLnTx/>
                <a:uFillTx/>
                <a:latin typeface="+mj-lt"/>
                <a:ea typeface="+mj-ea"/>
                <a:cs typeface="+mj-cs"/>
              </a:rPr>
              <a:t>SBML support</a:t>
            </a:r>
            <a:endParaRPr kumimoji="0" lang="ru-RU" sz="4400" b="0" i="0" u="none" strike="noStrike" kern="1200" cap="none" spc="0" normalizeH="0" baseline="0" noProof="0" dirty="0" smtClean="0">
              <a:ln>
                <a:noFill/>
              </a:ln>
              <a:solidFill>
                <a:srgbClr val="000099"/>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3" name="Picture 3"/>
          <p:cNvPicPr>
            <a:picLocks noChangeAspect="1" noChangeArrowheads="1"/>
          </p:cNvPicPr>
          <p:nvPr/>
        </p:nvPicPr>
        <p:blipFill>
          <a:blip r:embed="rId3" cstate="print"/>
          <a:srcRect/>
          <a:stretch>
            <a:fillRect/>
          </a:stretch>
        </p:blipFill>
        <p:spPr bwMode="auto">
          <a:xfrm>
            <a:off x="142844" y="0"/>
            <a:ext cx="8902878"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3" cstate="print"/>
          <a:srcRect/>
          <a:stretch>
            <a:fillRect/>
          </a:stretch>
        </p:blipFill>
        <p:spPr bwMode="auto">
          <a:xfrm>
            <a:off x="71406" y="0"/>
            <a:ext cx="8929718" cy="68786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cstate="print"/>
          <a:srcRect/>
          <a:stretch>
            <a:fillRect/>
          </a:stretch>
        </p:blipFill>
        <p:spPr bwMode="auto">
          <a:xfrm>
            <a:off x="142844" y="0"/>
            <a:ext cx="8902881"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3" cstate="print"/>
          <a:srcRect/>
          <a:stretch>
            <a:fillRect/>
          </a:stretch>
        </p:blipFill>
        <p:spPr bwMode="auto">
          <a:xfrm>
            <a:off x="71406" y="0"/>
            <a:ext cx="8929717" cy="68786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3" name="Picture 3"/>
          <p:cNvPicPr>
            <a:picLocks noChangeAspect="1" noChangeArrowheads="1"/>
          </p:cNvPicPr>
          <p:nvPr/>
        </p:nvPicPr>
        <p:blipFill>
          <a:blip r:embed="rId2" cstate="print"/>
          <a:srcRect/>
          <a:stretch>
            <a:fillRect/>
          </a:stretch>
        </p:blipFill>
        <p:spPr bwMode="auto">
          <a:xfrm>
            <a:off x="857224" y="1130120"/>
            <a:ext cx="7358707" cy="5565347"/>
          </a:xfrm>
          <a:prstGeom prst="rect">
            <a:avLst/>
          </a:prstGeom>
          <a:noFill/>
          <a:ln w="9525">
            <a:noFill/>
            <a:miter lim="800000"/>
            <a:headEnd/>
            <a:tailEnd/>
          </a:ln>
          <a:effectLst/>
        </p:spPr>
      </p:pic>
      <p:sp>
        <p:nvSpPr>
          <p:cNvPr id="4" name="Rectangle 124"/>
          <p:cNvSpPr>
            <a:spLocks noChangeArrowheads="1"/>
          </p:cNvSpPr>
          <p:nvPr/>
        </p:nvSpPr>
        <p:spPr bwMode="auto">
          <a:xfrm>
            <a:off x="1" y="73025"/>
            <a:ext cx="9358346" cy="984885"/>
          </a:xfrm>
          <a:prstGeom prst="rect">
            <a:avLst/>
          </a:prstGeom>
          <a:noFill/>
          <a:ln w="9525">
            <a:noFill/>
            <a:miter lim="800000"/>
            <a:headEnd/>
            <a:tailEnd/>
          </a:ln>
        </p:spPr>
        <p:txBody>
          <a:bodyPr wrap="square" lIns="0" tIns="0" rIns="0" bIns="0">
            <a:spAutoFit/>
          </a:bodyPr>
          <a:lstStyle/>
          <a:p>
            <a:pPr algn="ctr"/>
            <a:r>
              <a:rPr lang="en-US" sz="3200" dirty="0" err="1" smtClean="0">
                <a:solidFill>
                  <a:srgbClr val="000099"/>
                </a:solidFill>
                <a:latin typeface="Times New Roman" pitchFamily="18" charset="0"/>
              </a:rPr>
              <a:t>CellDesigner</a:t>
            </a:r>
            <a:r>
              <a:rPr lang="en-US" sz="3200" dirty="0" smtClean="0">
                <a:solidFill>
                  <a:srgbClr val="000099"/>
                </a:solidFill>
                <a:latin typeface="Times New Roman" pitchFamily="18" charset="0"/>
              </a:rPr>
              <a:t> support – comparison for 165 images </a:t>
            </a:r>
          </a:p>
          <a:p>
            <a:pPr algn="ctr"/>
            <a:r>
              <a:rPr lang="en-US" sz="3200" dirty="0" smtClean="0">
                <a:solidFill>
                  <a:srgbClr val="000099"/>
                </a:solidFill>
                <a:latin typeface="Times New Roman" pitchFamily="18" charset="0"/>
              </a:rPr>
              <a:t>from Panther DB and generated by </a:t>
            </a:r>
            <a:r>
              <a:rPr lang="en-US" sz="3200" dirty="0" err="1" smtClean="0">
                <a:solidFill>
                  <a:srgbClr val="000099"/>
                </a:solidFill>
                <a:latin typeface="Times New Roman" pitchFamily="18" charset="0"/>
              </a:rPr>
              <a:t>BioUML</a:t>
            </a:r>
            <a:endParaRPr lang="en-US" sz="3200" dirty="0">
              <a:solidFill>
                <a:srgbClr val="000099"/>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14282" y="903301"/>
            <a:ext cx="8472518" cy="4525963"/>
          </a:xfrm>
        </p:spPr>
        <p:txBody>
          <a:bodyPr>
            <a:noAutofit/>
          </a:bodyPr>
          <a:lstStyle/>
          <a:p>
            <a:r>
              <a:rPr lang="en-US" sz="2000" dirty="0" smtClean="0"/>
              <a:t>diagram types: PD – beta; ER, AF – alpha</a:t>
            </a:r>
          </a:p>
          <a:p>
            <a:r>
              <a:rPr lang="en-US" sz="2000" dirty="0" smtClean="0"/>
              <a:t>defined as XML graphic notation for </a:t>
            </a:r>
            <a:r>
              <a:rPr lang="en-US" sz="2000" dirty="0" err="1" smtClean="0"/>
              <a:t>BioUML</a:t>
            </a:r>
            <a:endParaRPr lang="en-US" sz="2000" dirty="0" smtClean="0"/>
          </a:p>
          <a:p>
            <a:r>
              <a:rPr lang="en-US" sz="2000" dirty="0" smtClean="0"/>
              <a:t>graphic notation can be edited using </a:t>
            </a:r>
            <a:r>
              <a:rPr lang="en-US" sz="2000" dirty="0" err="1" smtClean="0"/>
              <a:t>BioUML</a:t>
            </a:r>
            <a:r>
              <a:rPr lang="en-US" sz="2000" dirty="0" smtClean="0"/>
              <a:t> graphic notation editor</a:t>
            </a:r>
          </a:p>
          <a:p>
            <a:r>
              <a:rPr lang="en-US" sz="2000" dirty="0" smtClean="0"/>
              <a:t>special extension for SBML</a:t>
            </a:r>
          </a:p>
          <a:p>
            <a:pPr marL="342900" lvl="1" indent="-342900">
              <a:buFont typeface="Arial" pitchFamily="34" charset="0"/>
              <a:buChar char="•"/>
            </a:pPr>
            <a:r>
              <a:rPr lang="en-US" sz="2000" dirty="0" err="1" smtClean="0"/>
              <a:t>Reactome</a:t>
            </a:r>
            <a:r>
              <a:rPr lang="en-US" sz="2000" dirty="0" smtClean="0"/>
              <a:t> - SBGN-PD</a:t>
            </a:r>
          </a:p>
          <a:p>
            <a:pPr lvl="1"/>
            <a:r>
              <a:rPr lang="en-US" sz="2000" dirty="0" smtClean="0"/>
              <a:t>full text search</a:t>
            </a:r>
          </a:p>
          <a:p>
            <a:pPr lvl="1"/>
            <a:r>
              <a:rPr lang="en-US" sz="2000" dirty="0" smtClean="0"/>
              <a:t>SQL version is used</a:t>
            </a:r>
          </a:p>
          <a:p>
            <a:pPr lvl="1"/>
            <a:r>
              <a:rPr lang="en-US" sz="2000" dirty="0" smtClean="0"/>
              <a:t>read diagram layout from </a:t>
            </a:r>
            <a:r>
              <a:rPr lang="en-US" sz="2000" dirty="0" err="1" smtClean="0"/>
              <a:t>Reactome</a:t>
            </a:r>
            <a:endParaRPr lang="en-US" sz="2000" dirty="0" smtClean="0"/>
          </a:p>
          <a:p>
            <a:r>
              <a:rPr lang="en-US" sz="2000" dirty="0" err="1" smtClean="0"/>
              <a:t>BioPAX</a:t>
            </a:r>
            <a:r>
              <a:rPr lang="en-US" sz="2000" dirty="0" smtClean="0"/>
              <a:t> – SBGN-PD</a:t>
            </a:r>
          </a:p>
          <a:p>
            <a:pPr lvl="1"/>
            <a:r>
              <a:rPr lang="en-US" sz="2000" dirty="0" smtClean="0"/>
              <a:t>level 2 (beta), level 3 (alpha)</a:t>
            </a:r>
          </a:p>
          <a:p>
            <a:pPr lvl="1"/>
            <a:r>
              <a:rPr lang="en-US" sz="2000" dirty="0" smtClean="0"/>
              <a:t>auto layout</a:t>
            </a:r>
          </a:p>
          <a:p>
            <a:r>
              <a:rPr lang="en-US" sz="2000" dirty="0" smtClean="0"/>
              <a:t>TRANSPATH – SBGN-PD</a:t>
            </a:r>
          </a:p>
          <a:p>
            <a:pPr lvl="1"/>
            <a:r>
              <a:rPr lang="en-US" sz="2000" dirty="0" smtClean="0"/>
              <a:t>full text search</a:t>
            </a:r>
          </a:p>
          <a:p>
            <a:pPr lvl="1"/>
            <a:r>
              <a:rPr lang="en-US" sz="2000" dirty="0" smtClean="0"/>
              <a:t>auto-layout</a:t>
            </a:r>
          </a:p>
        </p:txBody>
      </p:sp>
      <p:sp>
        <p:nvSpPr>
          <p:cNvPr id="4" name="Rectangle 2"/>
          <p:cNvSpPr txBox="1">
            <a:spLocks noChangeArrowheads="1"/>
          </p:cNvSpPr>
          <p:nvPr/>
        </p:nvSpPr>
        <p:spPr>
          <a:xfrm>
            <a:off x="485804" y="-2143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0099"/>
                </a:solidFill>
                <a:effectLst/>
                <a:uLnTx/>
                <a:uFillTx/>
                <a:latin typeface="+mj-lt"/>
                <a:ea typeface="+mj-ea"/>
                <a:cs typeface="+mj-cs"/>
              </a:rPr>
              <a:t>SBGN support</a:t>
            </a:r>
            <a:endParaRPr kumimoji="0" lang="ru-RU" sz="4400" b="0" i="0" u="none" strike="noStrike" kern="1200" cap="none" spc="0" normalizeH="0" baseline="0" noProof="0" dirty="0" smtClean="0">
              <a:ln>
                <a:noFill/>
              </a:ln>
              <a:solidFill>
                <a:srgbClr val="000099"/>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9144000" cy="6876000"/>
          </a:xfrm>
          <a:prstGeom prst="rect">
            <a:avLst/>
          </a:prstGeom>
          <a:gradFill>
            <a:gsLst>
              <a:gs pos="0">
                <a:srgbClr val="3F8DFF"/>
              </a:gs>
              <a:gs pos="39999">
                <a:srgbClr val="75BAFF">
                  <a:alpha val="76863"/>
                </a:srgbClr>
              </a:gs>
              <a:gs pos="70000">
                <a:srgbClr val="BCF3F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6146" name="Picture 2" descr="D:\PROJECTS\ISB\презентация BioUML\ISB.png"/>
          <p:cNvPicPr>
            <a:picLocks noChangeAspect="1" noChangeArrowheads="1"/>
          </p:cNvPicPr>
          <p:nvPr/>
        </p:nvPicPr>
        <p:blipFill>
          <a:blip r:embed="rId2" cstate="print"/>
          <a:srcRect/>
          <a:stretch>
            <a:fillRect/>
          </a:stretch>
        </p:blipFill>
        <p:spPr bwMode="auto">
          <a:xfrm>
            <a:off x="428596" y="4557663"/>
            <a:ext cx="3684797" cy="1657419"/>
          </a:xfrm>
          <a:prstGeom prst="rect">
            <a:avLst/>
          </a:prstGeom>
          <a:noFill/>
          <a:effectLst>
            <a:outerShdw dist="12700" dir="5400000" algn="t" rotWithShape="0">
              <a:prstClr val="black">
                <a:alpha val="9000"/>
              </a:prstClr>
            </a:outerShdw>
          </a:effectLst>
        </p:spPr>
      </p:pic>
      <p:pic>
        <p:nvPicPr>
          <p:cNvPr id="6148" name="Picture 4" descr="D:\PROJECTS\ISB\презентация BioUML\запчасти для слайдов\logo2.png"/>
          <p:cNvPicPr>
            <a:picLocks noChangeAspect="1" noChangeArrowheads="1"/>
          </p:cNvPicPr>
          <p:nvPr/>
        </p:nvPicPr>
        <p:blipFill>
          <a:blip r:embed="rId3" cstate="print"/>
          <a:srcRect/>
          <a:stretch>
            <a:fillRect/>
          </a:stretch>
        </p:blipFill>
        <p:spPr bwMode="auto">
          <a:xfrm>
            <a:off x="6072198" y="285728"/>
            <a:ext cx="2886041" cy="430446"/>
          </a:xfrm>
          <a:prstGeom prst="rect">
            <a:avLst/>
          </a:prstGeom>
          <a:noFill/>
          <a:effectLst>
            <a:outerShdw dist="12700" dir="5400000" algn="t" rotWithShape="0">
              <a:prstClr val="black">
                <a:alpha val="17000"/>
              </a:prstClr>
            </a:outerShdw>
          </a:effectLst>
        </p:spPr>
      </p:pic>
      <p:pic>
        <p:nvPicPr>
          <p:cNvPr id="1026" name="Picture 2" descr="D:\PROJECTS\ISB\презентация BioUML\запчасти для слайдов\29_4.png"/>
          <p:cNvPicPr>
            <a:picLocks noChangeAspect="1" noChangeArrowheads="1"/>
          </p:cNvPicPr>
          <p:nvPr/>
        </p:nvPicPr>
        <p:blipFill>
          <a:blip r:embed="rId4" cstate="print"/>
          <a:srcRect/>
          <a:stretch>
            <a:fillRect/>
          </a:stretch>
        </p:blipFill>
        <p:spPr bwMode="auto">
          <a:xfrm rot="1911184">
            <a:off x="4288461" y="1315602"/>
            <a:ext cx="3493134" cy="2358836"/>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noChangeArrowheads="1"/>
          </p:cNvPicPr>
          <p:nvPr/>
        </p:nvPicPr>
        <p:blipFill>
          <a:blip r:embed="rId3" cstate="print"/>
          <a:srcRect/>
          <a:stretch>
            <a:fillRect/>
          </a:stretch>
        </p:blipFill>
        <p:spPr bwMode="auto">
          <a:xfrm>
            <a:off x="185724" y="-24"/>
            <a:ext cx="8772552" cy="68004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845730" y="571480"/>
            <a:ext cx="7441046" cy="6239345"/>
          </a:xfrm>
          <a:prstGeom prst="rect">
            <a:avLst/>
          </a:prstGeom>
          <a:noFill/>
          <a:ln w="9525">
            <a:noFill/>
            <a:miter lim="800000"/>
            <a:headEnd/>
            <a:tailEnd/>
          </a:ln>
        </p:spPr>
      </p:pic>
      <p:sp>
        <p:nvSpPr>
          <p:cNvPr id="5" name="Rectangle 2"/>
          <p:cNvSpPr>
            <a:spLocks noGrp="1" noChangeArrowheads="1"/>
          </p:cNvSpPr>
          <p:nvPr>
            <p:ph type="title"/>
          </p:nvPr>
        </p:nvSpPr>
        <p:spPr>
          <a:xfrm>
            <a:off x="457200" y="0"/>
            <a:ext cx="8229600" cy="571480"/>
          </a:xfrm>
        </p:spPr>
        <p:txBody>
          <a:bodyPr>
            <a:normAutofit fontScale="90000"/>
          </a:bodyPr>
          <a:lstStyle/>
          <a:p>
            <a:r>
              <a:rPr lang="en-US" sz="3200" dirty="0" err="1" smtClean="0"/>
              <a:t>Reactome</a:t>
            </a:r>
            <a:endParaRPr lang="ru-RU" sz="32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Import BioPAX.png"/>
          <p:cNvPicPr>
            <a:picLocks noChangeAspect="1"/>
          </p:cNvPicPr>
          <p:nvPr/>
        </p:nvPicPr>
        <p:blipFill>
          <a:blip r:embed="rId2" cstate="print"/>
          <a:stretch>
            <a:fillRect/>
          </a:stretch>
        </p:blipFill>
        <p:spPr>
          <a:xfrm>
            <a:off x="780519" y="500042"/>
            <a:ext cx="7582961" cy="6286520"/>
          </a:xfrm>
          <a:prstGeom prst="rect">
            <a:avLst/>
          </a:prstGeom>
        </p:spPr>
      </p:pic>
      <p:sp>
        <p:nvSpPr>
          <p:cNvPr id="5" name="Rectangle 2"/>
          <p:cNvSpPr>
            <a:spLocks noGrp="1" noChangeArrowheads="1"/>
          </p:cNvSpPr>
          <p:nvPr>
            <p:ph type="title"/>
          </p:nvPr>
        </p:nvSpPr>
        <p:spPr>
          <a:xfrm>
            <a:off x="457200" y="0"/>
            <a:ext cx="8229600" cy="571480"/>
          </a:xfrm>
        </p:spPr>
        <p:txBody>
          <a:bodyPr>
            <a:normAutofit fontScale="90000"/>
          </a:bodyPr>
          <a:lstStyle/>
          <a:p>
            <a:r>
              <a:rPr lang="en-US" sz="3200" dirty="0" err="1" smtClean="0"/>
              <a:t>BioPAX</a:t>
            </a:r>
            <a:r>
              <a:rPr lang="en-US" sz="3200" dirty="0" smtClean="0"/>
              <a:t> – import dialog</a:t>
            </a:r>
            <a:endParaRPr lang="ru-RU" sz="32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714348" y="618840"/>
            <a:ext cx="7715304" cy="6096308"/>
          </a:xfrm>
          <a:prstGeom prst="rect">
            <a:avLst/>
          </a:prstGeom>
          <a:noFill/>
          <a:ln w="9525">
            <a:noFill/>
            <a:miter lim="800000"/>
            <a:headEnd/>
            <a:tailEnd/>
          </a:ln>
          <a:effectLst/>
        </p:spPr>
      </p:pic>
      <p:sp>
        <p:nvSpPr>
          <p:cNvPr id="5" name="Rectangle 2"/>
          <p:cNvSpPr>
            <a:spLocks noGrp="1" noChangeArrowheads="1"/>
          </p:cNvSpPr>
          <p:nvPr>
            <p:ph type="title"/>
          </p:nvPr>
        </p:nvSpPr>
        <p:spPr>
          <a:xfrm>
            <a:off x="457200" y="0"/>
            <a:ext cx="8229600" cy="571480"/>
          </a:xfrm>
        </p:spPr>
        <p:txBody>
          <a:bodyPr>
            <a:normAutofit fontScale="90000"/>
          </a:bodyPr>
          <a:lstStyle/>
          <a:p>
            <a:r>
              <a:rPr lang="en-US" sz="3200" dirty="0" err="1" smtClean="0"/>
              <a:t>BioPAX</a:t>
            </a:r>
            <a:r>
              <a:rPr lang="en-US" sz="3200" dirty="0" smtClean="0"/>
              <a:t> example (</a:t>
            </a:r>
            <a:r>
              <a:rPr lang="en-US" sz="3200" dirty="0" err="1" smtClean="0"/>
              <a:t>BioCyc</a:t>
            </a:r>
            <a:r>
              <a:rPr lang="en-US" sz="3200" dirty="0" smtClean="0"/>
              <a:t>)</a:t>
            </a:r>
            <a:endParaRPr lang="ru-RU" sz="32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normAutofit/>
          </a:bodyPr>
          <a:lstStyle/>
          <a:p>
            <a:r>
              <a:rPr lang="en-US" sz="3200" dirty="0" smtClean="0"/>
              <a:t>TRANSPATH example</a:t>
            </a:r>
            <a:endParaRPr lang="ru-RU" sz="3200" dirty="0"/>
          </a:p>
        </p:txBody>
      </p:sp>
      <p:pic>
        <p:nvPicPr>
          <p:cNvPr id="619524" name="Picture 4" descr="transpath-sbgn"/>
          <p:cNvPicPr>
            <a:picLocks noChangeAspect="1" noChangeArrowheads="1"/>
          </p:cNvPicPr>
          <p:nvPr/>
        </p:nvPicPr>
        <p:blipFill>
          <a:blip r:embed="rId3" cstate="print"/>
          <a:srcRect/>
          <a:stretch>
            <a:fillRect/>
          </a:stretch>
        </p:blipFill>
        <p:spPr bwMode="auto">
          <a:xfrm>
            <a:off x="203200" y="2038350"/>
            <a:ext cx="8734425" cy="3802063"/>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0130" name="Picture 2"/>
          <p:cNvPicPr>
            <a:picLocks noChangeAspect="1" noChangeArrowheads="1"/>
          </p:cNvPicPr>
          <p:nvPr/>
        </p:nvPicPr>
        <p:blipFill>
          <a:blip r:embed="rId2" cstate="print"/>
          <a:srcRect/>
          <a:stretch>
            <a:fillRect/>
          </a:stretch>
        </p:blipFill>
        <p:spPr bwMode="auto">
          <a:xfrm>
            <a:off x="6553200" y="1954560"/>
            <a:ext cx="2130425" cy="2046288"/>
          </a:xfrm>
          <a:prstGeom prst="rect">
            <a:avLst/>
          </a:prstGeom>
          <a:noFill/>
          <a:ln w="9525">
            <a:noFill/>
            <a:miter lim="800000"/>
            <a:headEnd/>
            <a:tailEnd/>
          </a:ln>
        </p:spPr>
      </p:pic>
      <p:sp>
        <p:nvSpPr>
          <p:cNvPr id="560131" name="Text Box 3"/>
          <p:cNvSpPr txBox="1">
            <a:spLocks noChangeArrowheads="1"/>
          </p:cNvSpPr>
          <p:nvPr/>
        </p:nvSpPr>
        <p:spPr bwMode="auto">
          <a:xfrm>
            <a:off x="1425575" y="152400"/>
            <a:ext cx="6634163" cy="822325"/>
          </a:xfrm>
          <a:prstGeom prst="rect">
            <a:avLst/>
          </a:prstGeom>
          <a:noFill/>
          <a:ln w="9525">
            <a:noFill/>
            <a:miter lim="800000"/>
            <a:headEnd/>
            <a:tailEnd/>
          </a:ln>
          <a:effectLst/>
        </p:spPr>
        <p:txBody>
          <a:bodyPr wrap="none">
            <a:spAutoFit/>
          </a:bodyPr>
          <a:lstStyle/>
          <a:p>
            <a:pPr algn="ctr"/>
            <a:r>
              <a:rPr lang="en-US">
                <a:ea typeface="MS Mincho" pitchFamily="49" charset="-128"/>
              </a:rPr>
              <a:t>Human epidermoid carcinoma A431 cells treated by </a:t>
            </a:r>
            <a:br>
              <a:rPr lang="en-US">
                <a:ea typeface="MS Mincho" pitchFamily="49" charset="-128"/>
              </a:rPr>
            </a:br>
            <a:r>
              <a:rPr lang="en-US">
                <a:ea typeface="MS Mincho" pitchFamily="49" charset="-128"/>
              </a:rPr>
              <a:t> epidermal growth factor (EGF)  </a:t>
            </a:r>
            <a:endParaRPr lang="de-DE">
              <a:ea typeface="MS Mincho" pitchFamily="49" charset="-128"/>
            </a:endParaRPr>
          </a:p>
        </p:txBody>
      </p:sp>
      <p:pic>
        <p:nvPicPr>
          <p:cNvPr id="560132" name="Picture 4" descr="a2%20animal%20cell.png"/>
          <p:cNvPicPr>
            <a:picLocks noChangeAspect="1" noChangeArrowheads="1"/>
          </p:cNvPicPr>
          <p:nvPr/>
        </p:nvPicPr>
        <p:blipFill>
          <a:blip r:embed="rId3" cstate="print"/>
          <a:srcRect/>
          <a:stretch>
            <a:fillRect/>
          </a:stretch>
        </p:blipFill>
        <p:spPr bwMode="auto">
          <a:xfrm>
            <a:off x="2819400" y="2335560"/>
            <a:ext cx="1600200" cy="1323975"/>
          </a:xfrm>
          <a:prstGeom prst="rect">
            <a:avLst/>
          </a:prstGeom>
          <a:noFill/>
        </p:spPr>
      </p:pic>
      <p:sp>
        <p:nvSpPr>
          <p:cNvPr id="560133" name="AutoShape 5"/>
          <p:cNvSpPr>
            <a:spLocks noChangeArrowheads="1"/>
          </p:cNvSpPr>
          <p:nvPr/>
        </p:nvSpPr>
        <p:spPr bwMode="auto">
          <a:xfrm rot="10800000">
            <a:off x="4876800" y="2792760"/>
            <a:ext cx="1143000" cy="304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p:spPr>
        <p:txBody>
          <a:bodyPr wrap="none" anchor="ctr"/>
          <a:lstStyle/>
          <a:p>
            <a:endParaRPr lang="de-DE"/>
          </a:p>
        </p:txBody>
      </p:sp>
      <p:sp>
        <p:nvSpPr>
          <p:cNvPr id="560134" name="Line 6"/>
          <p:cNvSpPr>
            <a:spLocks noChangeShapeType="1"/>
          </p:cNvSpPr>
          <p:nvPr/>
        </p:nvSpPr>
        <p:spPr bwMode="auto">
          <a:xfrm>
            <a:off x="2438400" y="1954560"/>
            <a:ext cx="533400" cy="381000"/>
          </a:xfrm>
          <a:prstGeom prst="line">
            <a:avLst/>
          </a:prstGeom>
          <a:noFill/>
          <a:ln w="28575">
            <a:solidFill>
              <a:srgbClr val="FF0000"/>
            </a:solidFill>
            <a:round/>
            <a:headEnd/>
            <a:tailEnd type="triangle" w="med" len="med"/>
          </a:ln>
          <a:effectLst/>
        </p:spPr>
        <p:txBody>
          <a:bodyPr/>
          <a:lstStyle/>
          <a:p>
            <a:endParaRPr lang="de-DE"/>
          </a:p>
        </p:txBody>
      </p:sp>
      <p:sp>
        <p:nvSpPr>
          <p:cNvPr id="560135" name="Text Box 7"/>
          <p:cNvSpPr txBox="1">
            <a:spLocks noChangeArrowheads="1"/>
          </p:cNvSpPr>
          <p:nvPr/>
        </p:nvSpPr>
        <p:spPr bwMode="auto">
          <a:xfrm>
            <a:off x="1752600" y="1497360"/>
            <a:ext cx="760413" cy="457200"/>
          </a:xfrm>
          <a:prstGeom prst="rect">
            <a:avLst/>
          </a:prstGeom>
          <a:noFill/>
          <a:ln w="9525">
            <a:noFill/>
            <a:miter lim="800000"/>
            <a:headEnd/>
            <a:tailEnd/>
          </a:ln>
          <a:effectLst/>
        </p:spPr>
        <p:txBody>
          <a:bodyPr wrap="none">
            <a:spAutoFit/>
          </a:bodyPr>
          <a:lstStyle/>
          <a:p>
            <a:r>
              <a:rPr lang="de-DE" u="sng" dirty="0"/>
              <a:t>EGF</a:t>
            </a:r>
            <a:endParaRPr lang="de-DE" u="sng" dirty="0">
              <a:latin typeface="Symbol" pitchFamily="18" charset="2"/>
            </a:endParaRPr>
          </a:p>
        </p:txBody>
      </p:sp>
      <p:sp>
        <p:nvSpPr>
          <p:cNvPr id="560136" name="Text Box 8"/>
          <p:cNvSpPr txBox="1">
            <a:spLocks noChangeArrowheads="1"/>
          </p:cNvSpPr>
          <p:nvPr/>
        </p:nvSpPr>
        <p:spPr bwMode="auto">
          <a:xfrm>
            <a:off x="4629150" y="1268760"/>
            <a:ext cx="4591050" cy="466725"/>
          </a:xfrm>
          <a:prstGeom prst="rect">
            <a:avLst/>
          </a:prstGeom>
          <a:noFill/>
          <a:ln w="9525">
            <a:solidFill>
              <a:schemeClr val="tx1"/>
            </a:solidFill>
            <a:miter lim="800000"/>
            <a:headEnd/>
            <a:tailEnd/>
          </a:ln>
          <a:effectLst/>
        </p:spPr>
        <p:txBody>
          <a:bodyPr wrap="none">
            <a:spAutoFit/>
          </a:bodyPr>
          <a:lstStyle/>
          <a:p>
            <a:r>
              <a:rPr lang="de-DE"/>
              <a:t>320 differntially expressed proteins </a:t>
            </a:r>
          </a:p>
        </p:txBody>
      </p:sp>
      <p:pic>
        <p:nvPicPr>
          <p:cNvPr id="560137" name="Picture 9" descr="http://probes.invitrogen.com/lit/catalog/3/images/g002307.gif"/>
          <p:cNvPicPr>
            <a:picLocks noChangeAspect="1" noChangeArrowheads="1"/>
          </p:cNvPicPr>
          <p:nvPr/>
        </p:nvPicPr>
        <p:blipFill>
          <a:blip r:embed="rId4" cstate="print"/>
          <a:srcRect/>
          <a:stretch>
            <a:fillRect/>
          </a:stretch>
        </p:blipFill>
        <p:spPr bwMode="auto">
          <a:xfrm>
            <a:off x="1676400" y="2792760"/>
            <a:ext cx="1274763" cy="1371600"/>
          </a:xfrm>
          <a:prstGeom prst="rect">
            <a:avLst/>
          </a:prstGeom>
          <a:noFill/>
        </p:spPr>
      </p:pic>
      <p:sp>
        <p:nvSpPr>
          <p:cNvPr id="10" name="TextBox 9"/>
          <p:cNvSpPr txBox="1"/>
          <p:nvPr/>
        </p:nvSpPr>
        <p:spPr>
          <a:xfrm>
            <a:off x="2438400" y="1268760"/>
            <a:ext cx="441146" cy="646331"/>
          </a:xfrm>
          <a:prstGeom prst="rect">
            <a:avLst/>
          </a:prstGeom>
          <a:noFill/>
        </p:spPr>
        <p:txBody>
          <a:bodyPr wrap="none" rtlCol="0">
            <a:spAutoFit/>
          </a:bodyPr>
          <a:lstStyle/>
          <a:p>
            <a:r>
              <a:rPr lang="de-DE" sz="3600" dirty="0" smtClean="0"/>
              <a:t>?</a:t>
            </a:r>
            <a:endParaRPr lang="de-DE" sz="3600" dirty="0"/>
          </a:p>
        </p:txBody>
      </p:sp>
      <p:grpSp>
        <p:nvGrpSpPr>
          <p:cNvPr id="2" name="Group 15"/>
          <p:cNvGrpSpPr/>
          <p:nvPr/>
        </p:nvGrpSpPr>
        <p:grpSpPr>
          <a:xfrm>
            <a:off x="1389446" y="4365104"/>
            <a:ext cx="5898731" cy="1175449"/>
            <a:chOff x="1389446" y="4365104"/>
            <a:chExt cx="5898731" cy="1175449"/>
          </a:xfrm>
        </p:grpSpPr>
        <p:sp>
          <p:nvSpPr>
            <p:cNvPr id="11" name="Down Arrow 10"/>
            <p:cNvSpPr/>
            <p:nvPr/>
          </p:nvSpPr>
          <p:spPr>
            <a:xfrm>
              <a:off x="4228914" y="4365104"/>
              <a:ext cx="800472" cy="117544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TextBox 12"/>
            <p:cNvSpPr txBox="1"/>
            <p:nvPr/>
          </p:nvSpPr>
          <p:spPr>
            <a:xfrm>
              <a:off x="1389446" y="4915174"/>
              <a:ext cx="2762295" cy="369332"/>
            </a:xfrm>
            <a:prstGeom prst="rect">
              <a:avLst/>
            </a:prstGeom>
            <a:noFill/>
          </p:spPr>
          <p:txBody>
            <a:bodyPr wrap="none" rtlCol="0">
              <a:spAutoFit/>
            </a:bodyPr>
            <a:lstStyle/>
            <a:p>
              <a:r>
                <a:rPr lang="de-DE" dirty="0" smtClean="0"/>
                <a:t>Master </a:t>
              </a:r>
              <a:r>
                <a:rPr lang="de-DE" dirty="0" err="1" smtClean="0"/>
                <a:t>regulator</a:t>
              </a:r>
              <a:r>
                <a:rPr lang="de-DE" dirty="0" smtClean="0"/>
                <a:t> </a:t>
              </a:r>
              <a:r>
                <a:rPr lang="de-DE" dirty="0" err="1" smtClean="0"/>
                <a:t>analysis</a:t>
              </a:r>
              <a:endParaRPr lang="de-DE" dirty="0"/>
            </a:p>
          </p:txBody>
        </p:sp>
        <p:pic>
          <p:nvPicPr>
            <p:cNvPr id="14" name="Picture 2"/>
            <p:cNvPicPr>
              <a:picLocks noChangeAspect="1" noChangeArrowheads="1"/>
            </p:cNvPicPr>
            <p:nvPr/>
          </p:nvPicPr>
          <p:blipFill>
            <a:blip r:embed="rId5" cstate="print"/>
            <a:srcRect/>
            <a:stretch>
              <a:fillRect/>
            </a:stretch>
          </p:blipFill>
          <p:spPr bwMode="auto">
            <a:xfrm>
              <a:off x="5271953" y="4464420"/>
              <a:ext cx="2016224" cy="1076133"/>
            </a:xfrm>
            <a:prstGeom prst="rect">
              <a:avLst/>
            </a:prstGeom>
            <a:noFill/>
            <a:ln w="9525">
              <a:noFill/>
              <a:miter lim="800000"/>
              <a:headEnd/>
              <a:tailEnd/>
            </a:ln>
          </p:spPr>
        </p:pic>
      </p:grpSp>
      <p:grpSp>
        <p:nvGrpSpPr>
          <p:cNvPr id="3" name="Group 18"/>
          <p:cNvGrpSpPr/>
          <p:nvPr/>
        </p:nvGrpSpPr>
        <p:grpSpPr>
          <a:xfrm>
            <a:off x="2331085" y="5857267"/>
            <a:ext cx="5372941" cy="781050"/>
            <a:chOff x="2331085" y="5857267"/>
            <a:chExt cx="5372941" cy="781050"/>
          </a:xfrm>
        </p:grpSpPr>
        <p:sp>
          <p:nvSpPr>
            <p:cNvPr id="12" name="TextBox 11"/>
            <p:cNvSpPr txBox="1"/>
            <p:nvPr/>
          </p:nvSpPr>
          <p:spPr>
            <a:xfrm>
              <a:off x="2331085" y="6052646"/>
              <a:ext cx="4596130" cy="523220"/>
            </a:xfrm>
            <a:prstGeom prst="rect">
              <a:avLst/>
            </a:prstGeom>
            <a:noFill/>
          </p:spPr>
          <p:txBody>
            <a:bodyPr wrap="none" rtlCol="0">
              <a:spAutoFit/>
            </a:bodyPr>
            <a:lstStyle/>
            <a:p>
              <a:r>
                <a:rPr lang="de-DE" sz="2800" dirty="0" smtClean="0">
                  <a:solidFill>
                    <a:srgbClr val="2C28DF"/>
                  </a:solidFill>
                </a:rPr>
                <a:t>EGF was still not in </a:t>
              </a:r>
              <a:r>
                <a:rPr lang="de-DE" sz="2800" dirty="0" err="1" smtClean="0">
                  <a:solidFill>
                    <a:srgbClr val="2C28DF"/>
                  </a:solidFill>
                </a:rPr>
                <a:t>the</a:t>
              </a:r>
              <a:r>
                <a:rPr lang="de-DE" sz="2800" dirty="0" smtClean="0">
                  <a:solidFill>
                    <a:srgbClr val="2C28DF"/>
                  </a:solidFill>
                </a:rPr>
                <a:t> </a:t>
              </a:r>
              <a:r>
                <a:rPr lang="de-DE" sz="2800" dirty="0" err="1" smtClean="0">
                  <a:solidFill>
                    <a:srgbClr val="2C28DF"/>
                  </a:solidFill>
                </a:rPr>
                <a:t>list</a:t>
              </a:r>
              <a:r>
                <a:rPr lang="de-DE" sz="2800" dirty="0" smtClean="0">
                  <a:solidFill>
                    <a:srgbClr val="2C28DF"/>
                  </a:solidFill>
                </a:rPr>
                <a:t> !</a:t>
              </a:r>
              <a:endParaRPr lang="de-DE" sz="2800" dirty="0">
                <a:solidFill>
                  <a:srgbClr val="2C28DF"/>
                </a:solidFill>
              </a:endParaRPr>
            </a:p>
          </p:txBody>
        </p:sp>
        <p:pic>
          <p:nvPicPr>
            <p:cNvPr id="628739" name="Picture 3"/>
            <p:cNvPicPr>
              <a:picLocks noChangeAspect="1" noChangeArrowheads="1"/>
            </p:cNvPicPr>
            <p:nvPr/>
          </p:nvPicPr>
          <p:blipFill>
            <a:blip r:embed="rId6" cstate="print"/>
            <a:srcRect/>
            <a:stretch>
              <a:fillRect/>
            </a:stretch>
          </p:blipFill>
          <p:spPr bwMode="auto">
            <a:xfrm>
              <a:off x="6970601" y="5857267"/>
              <a:ext cx="733425" cy="78105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32656"/>
            <a:ext cx="9071971" cy="2585323"/>
          </a:xfrm>
          <a:prstGeom prst="rect">
            <a:avLst/>
          </a:prstGeom>
        </p:spPr>
        <p:txBody>
          <a:bodyPr wrap="none">
            <a:spAutoFit/>
          </a:bodyPr>
          <a:lstStyle/>
          <a:p>
            <a:pPr algn="ctr"/>
            <a:r>
              <a:rPr lang="de-DE" sz="5400" dirty="0" smtClean="0">
                <a:solidFill>
                  <a:srgbClr val="2C28DF"/>
                </a:solidFill>
              </a:rPr>
              <a:t>DNA </a:t>
            </a:r>
            <a:r>
              <a:rPr lang="de-DE" sz="5400" dirty="0" err="1" smtClean="0">
                <a:solidFill>
                  <a:srgbClr val="2C28DF"/>
                </a:solidFill>
              </a:rPr>
              <a:t>is</a:t>
            </a:r>
            <a:r>
              <a:rPr lang="de-DE" sz="5400" dirty="0" smtClean="0">
                <a:solidFill>
                  <a:srgbClr val="2C28DF"/>
                </a:solidFill>
              </a:rPr>
              <a:t> an </a:t>
            </a:r>
            <a:r>
              <a:rPr lang="de-DE" sz="5400" dirty="0" err="1" smtClean="0">
                <a:solidFill>
                  <a:srgbClr val="2C28DF"/>
                </a:solidFill>
              </a:rPr>
              <a:t>active</a:t>
            </a:r>
            <a:r>
              <a:rPr lang="de-DE" sz="5400" dirty="0" smtClean="0">
                <a:solidFill>
                  <a:srgbClr val="2C28DF"/>
                </a:solidFill>
              </a:rPr>
              <a:t> </a:t>
            </a:r>
            <a:r>
              <a:rPr lang="de-DE" sz="5400" dirty="0" err="1" smtClean="0">
                <a:solidFill>
                  <a:srgbClr val="2C28DF"/>
                </a:solidFill>
              </a:rPr>
              <a:t>component</a:t>
            </a:r>
            <a:r>
              <a:rPr lang="de-DE" sz="5400" dirty="0" smtClean="0">
                <a:solidFill>
                  <a:srgbClr val="2C28DF"/>
                </a:solidFill>
              </a:rPr>
              <a:t> </a:t>
            </a:r>
            <a:br>
              <a:rPr lang="de-DE" sz="5400" dirty="0" smtClean="0">
                <a:solidFill>
                  <a:srgbClr val="2C28DF"/>
                </a:solidFill>
              </a:rPr>
            </a:br>
            <a:r>
              <a:rPr lang="de-DE" sz="5400" dirty="0" err="1" smtClean="0">
                <a:solidFill>
                  <a:srgbClr val="2C28DF"/>
                </a:solidFill>
              </a:rPr>
              <a:t>of</a:t>
            </a:r>
            <a:r>
              <a:rPr lang="de-DE" sz="5400" dirty="0" smtClean="0">
                <a:solidFill>
                  <a:srgbClr val="2C28DF"/>
                </a:solidFill>
              </a:rPr>
              <a:t> </a:t>
            </a:r>
            <a:r>
              <a:rPr lang="de-DE" sz="5400" dirty="0" err="1" smtClean="0">
                <a:solidFill>
                  <a:srgbClr val="2C28DF"/>
                </a:solidFill>
              </a:rPr>
              <a:t>biochemical</a:t>
            </a:r>
            <a:r>
              <a:rPr lang="de-DE" sz="5400" dirty="0" smtClean="0">
                <a:solidFill>
                  <a:srgbClr val="2C28DF"/>
                </a:solidFill>
              </a:rPr>
              <a:t> </a:t>
            </a:r>
            <a:r>
              <a:rPr lang="de-DE" sz="5400" dirty="0" err="1" smtClean="0">
                <a:solidFill>
                  <a:srgbClr val="2C28DF"/>
                </a:solidFill>
              </a:rPr>
              <a:t>networks</a:t>
            </a:r>
            <a:r>
              <a:rPr lang="de-DE" sz="5400" dirty="0" smtClean="0">
                <a:solidFill>
                  <a:srgbClr val="2C28DF"/>
                </a:solidFill>
              </a:rPr>
              <a:t>. </a:t>
            </a:r>
          </a:p>
          <a:p>
            <a:pPr algn="ctr"/>
            <a:endParaRPr lang="de-DE" sz="5400" dirty="0" smtClean="0">
              <a:solidFill>
                <a:srgbClr val="2C28DF"/>
              </a:solidFill>
            </a:endParaRPr>
          </a:p>
        </p:txBody>
      </p:sp>
      <p:sp>
        <p:nvSpPr>
          <p:cNvPr id="3" name="Rectangle 2"/>
          <p:cNvSpPr/>
          <p:nvPr/>
        </p:nvSpPr>
        <p:spPr>
          <a:xfrm>
            <a:off x="0" y="3325048"/>
            <a:ext cx="9379491" cy="3416320"/>
          </a:xfrm>
          <a:prstGeom prst="rect">
            <a:avLst/>
          </a:prstGeom>
        </p:spPr>
        <p:txBody>
          <a:bodyPr wrap="none">
            <a:spAutoFit/>
          </a:bodyPr>
          <a:lstStyle/>
          <a:p>
            <a:pPr algn="ctr"/>
            <a:r>
              <a:rPr lang="de-DE" sz="5400" dirty="0" smtClean="0">
                <a:solidFill>
                  <a:srgbClr val="2C28DF"/>
                </a:solidFill>
              </a:rPr>
              <a:t>Network </a:t>
            </a:r>
            <a:r>
              <a:rPr lang="de-DE" sz="5400" dirty="0" err="1" smtClean="0">
                <a:solidFill>
                  <a:srgbClr val="2C28DF"/>
                </a:solidFill>
              </a:rPr>
              <a:t>plasticity</a:t>
            </a:r>
            <a:r>
              <a:rPr lang="de-DE" sz="5400" dirty="0" smtClean="0">
                <a:solidFill>
                  <a:srgbClr val="2C28DF"/>
                </a:solidFill>
              </a:rPr>
              <a:t> </a:t>
            </a:r>
            <a:r>
              <a:rPr lang="de-DE" sz="5400" dirty="0" err="1" smtClean="0">
                <a:solidFill>
                  <a:srgbClr val="2C28DF"/>
                </a:solidFill>
              </a:rPr>
              <a:t>is</a:t>
            </a:r>
            <a:r>
              <a:rPr lang="de-DE" sz="5400" dirty="0" smtClean="0">
                <a:solidFill>
                  <a:srgbClr val="2C28DF"/>
                </a:solidFill>
              </a:rPr>
              <a:t> a </a:t>
            </a:r>
            <a:r>
              <a:rPr lang="de-DE" sz="5400" dirty="0" err="1" smtClean="0">
                <a:solidFill>
                  <a:srgbClr val="2C28DF"/>
                </a:solidFill>
              </a:rPr>
              <a:t>result</a:t>
            </a:r>
            <a:r>
              <a:rPr lang="de-DE" sz="5400" dirty="0" smtClean="0">
                <a:solidFill>
                  <a:srgbClr val="2C28DF"/>
                </a:solidFill>
              </a:rPr>
              <a:t/>
            </a:r>
            <a:br>
              <a:rPr lang="de-DE" sz="5400" dirty="0" smtClean="0">
                <a:solidFill>
                  <a:srgbClr val="2C28DF"/>
                </a:solidFill>
              </a:rPr>
            </a:br>
            <a:r>
              <a:rPr lang="de-DE" sz="5400" dirty="0" err="1" smtClean="0">
                <a:solidFill>
                  <a:srgbClr val="2C28DF"/>
                </a:solidFill>
              </a:rPr>
              <a:t>of</a:t>
            </a:r>
            <a:r>
              <a:rPr lang="de-DE" sz="5400" dirty="0" smtClean="0">
                <a:solidFill>
                  <a:srgbClr val="2C28DF"/>
                </a:solidFill>
              </a:rPr>
              <a:t> </a:t>
            </a:r>
            <a:r>
              <a:rPr lang="de-DE" sz="5400" dirty="0" err="1" smtClean="0">
                <a:solidFill>
                  <a:srgbClr val="2C28DF"/>
                </a:solidFill>
              </a:rPr>
              <a:t>epigenetic</a:t>
            </a:r>
            <a:r>
              <a:rPr lang="de-DE" sz="5400" dirty="0" smtClean="0">
                <a:solidFill>
                  <a:srgbClr val="2C28DF"/>
                </a:solidFill>
              </a:rPr>
              <a:t> </a:t>
            </a:r>
            <a:r>
              <a:rPr lang="de-DE" sz="5400" dirty="0" err="1" smtClean="0">
                <a:solidFill>
                  <a:srgbClr val="2C28DF"/>
                </a:solidFill>
              </a:rPr>
              <a:t>evolution</a:t>
            </a:r>
            <a:r>
              <a:rPr lang="de-DE" sz="5400" dirty="0" smtClean="0">
                <a:solidFill>
                  <a:srgbClr val="2C28DF"/>
                </a:solidFill>
              </a:rPr>
              <a:t> </a:t>
            </a:r>
            <a:r>
              <a:rPr lang="de-DE" sz="5400" dirty="0" err="1" smtClean="0">
                <a:solidFill>
                  <a:srgbClr val="2C28DF"/>
                </a:solidFill>
              </a:rPr>
              <a:t>during</a:t>
            </a:r>
            <a:r>
              <a:rPr lang="de-DE" sz="5400" dirty="0" smtClean="0">
                <a:solidFill>
                  <a:srgbClr val="2C28DF"/>
                </a:solidFill>
              </a:rPr>
              <a:t> </a:t>
            </a:r>
            <a:br>
              <a:rPr lang="de-DE" sz="5400" dirty="0" smtClean="0">
                <a:solidFill>
                  <a:srgbClr val="2C28DF"/>
                </a:solidFill>
              </a:rPr>
            </a:br>
            <a:r>
              <a:rPr lang="de-DE" sz="5400" dirty="0" err="1" smtClean="0">
                <a:solidFill>
                  <a:srgbClr val="2C28DF"/>
                </a:solidFill>
              </a:rPr>
              <a:t>cell</a:t>
            </a:r>
            <a:r>
              <a:rPr lang="de-DE" sz="5400" dirty="0" smtClean="0">
                <a:solidFill>
                  <a:srgbClr val="2C28DF"/>
                </a:solidFill>
              </a:rPr>
              <a:t> </a:t>
            </a:r>
            <a:r>
              <a:rPr lang="de-DE" sz="5400" dirty="0" err="1" smtClean="0">
                <a:solidFill>
                  <a:srgbClr val="2C28DF"/>
                </a:solidFill>
              </a:rPr>
              <a:t>development</a:t>
            </a:r>
            <a:r>
              <a:rPr lang="de-DE" sz="5400" dirty="0" smtClean="0">
                <a:solidFill>
                  <a:srgbClr val="2C28DF"/>
                </a:solidFill>
              </a:rPr>
              <a:t>. </a:t>
            </a:r>
          </a:p>
          <a:p>
            <a:pPr algn="ctr"/>
            <a:endParaRPr lang="de-DE" sz="5400" dirty="0" smtClean="0">
              <a:solidFill>
                <a:srgbClr val="2C28D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2400" y="2713038"/>
            <a:ext cx="3276600" cy="1069975"/>
            <a:chOff x="1680" y="8399"/>
            <a:chExt cx="2064" cy="674"/>
          </a:xfrm>
        </p:grpSpPr>
        <p:pic>
          <p:nvPicPr>
            <p:cNvPr id="3076" name="Picture 4" descr="chip3"/>
            <p:cNvPicPr>
              <a:picLocks noChangeAspect="1" noChangeArrowheads="1"/>
            </p:cNvPicPr>
            <p:nvPr/>
          </p:nvPicPr>
          <p:blipFill>
            <a:blip r:embed="rId2" cstate="print"/>
            <a:srcRect/>
            <a:stretch>
              <a:fillRect/>
            </a:stretch>
          </p:blipFill>
          <p:spPr bwMode="auto">
            <a:xfrm>
              <a:off x="1680" y="8688"/>
              <a:ext cx="2056" cy="385"/>
            </a:xfrm>
            <a:prstGeom prst="rect">
              <a:avLst/>
            </a:prstGeom>
            <a:noFill/>
          </p:spPr>
        </p:pic>
        <p:pic>
          <p:nvPicPr>
            <p:cNvPr id="3077" name="Picture 5" descr="chip3"/>
            <p:cNvPicPr>
              <a:picLocks noChangeAspect="1" noChangeArrowheads="1"/>
            </p:cNvPicPr>
            <p:nvPr/>
          </p:nvPicPr>
          <p:blipFill>
            <a:blip r:embed="rId2" cstate="print"/>
            <a:srcRect/>
            <a:stretch>
              <a:fillRect/>
            </a:stretch>
          </p:blipFill>
          <p:spPr bwMode="auto">
            <a:xfrm>
              <a:off x="1680" y="8544"/>
              <a:ext cx="2056" cy="385"/>
            </a:xfrm>
            <a:prstGeom prst="rect">
              <a:avLst/>
            </a:prstGeom>
            <a:noFill/>
          </p:spPr>
        </p:pic>
        <p:pic>
          <p:nvPicPr>
            <p:cNvPr id="3078" name="Picture 6" descr="chip3"/>
            <p:cNvPicPr>
              <a:picLocks noChangeAspect="1" noChangeArrowheads="1"/>
            </p:cNvPicPr>
            <p:nvPr/>
          </p:nvPicPr>
          <p:blipFill>
            <a:blip r:embed="rId2" cstate="print"/>
            <a:srcRect/>
            <a:stretch>
              <a:fillRect/>
            </a:stretch>
          </p:blipFill>
          <p:spPr bwMode="auto">
            <a:xfrm>
              <a:off x="1688" y="8399"/>
              <a:ext cx="2056" cy="385"/>
            </a:xfrm>
            <a:prstGeom prst="rect">
              <a:avLst/>
            </a:prstGeom>
            <a:noFill/>
          </p:spPr>
        </p:pic>
      </p:grpSp>
      <p:grpSp>
        <p:nvGrpSpPr>
          <p:cNvPr id="3" name="Group 7"/>
          <p:cNvGrpSpPr>
            <a:grpSpLocks/>
          </p:cNvGrpSpPr>
          <p:nvPr/>
        </p:nvGrpSpPr>
        <p:grpSpPr bwMode="auto">
          <a:xfrm>
            <a:off x="152400" y="4797425"/>
            <a:ext cx="3276600" cy="1298575"/>
            <a:chOff x="528" y="7535"/>
            <a:chExt cx="2064" cy="818"/>
          </a:xfrm>
        </p:grpSpPr>
        <p:pic>
          <p:nvPicPr>
            <p:cNvPr id="3080" name="Picture 8" descr="chip1"/>
            <p:cNvPicPr>
              <a:picLocks noChangeAspect="1" noChangeArrowheads="1"/>
            </p:cNvPicPr>
            <p:nvPr/>
          </p:nvPicPr>
          <p:blipFill>
            <a:blip r:embed="rId3" cstate="print"/>
            <a:srcRect/>
            <a:stretch>
              <a:fillRect/>
            </a:stretch>
          </p:blipFill>
          <p:spPr bwMode="auto">
            <a:xfrm>
              <a:off x="528" y="7968"/>
              <a:ext cx="2056" cy="385"/>
            </a:xfrm>
            <a:prstGeom prst="rect">
              <a:avLst/>
            </a:prstGeom>
            <a:noFill/>
          </p:spPr>
        </p:pic>
        <p:pic>
          <p:nvPicPr>
            <p:cNvPr id="3081" name="Picture 9" descr="chip1"/>
            <p:cNvPicPr>
              <a:picLocks noChangeAspect="1" noChangeArrowheads="1"/>
            </p:cNvPicPr>
            <p:nvPr/>
          </p:nvPicPr>
          <p:blipFill>
            <a:blip r:embed="rId3" cstate="print"/>
            <a:srcRect/>
            <a:stretch>
              <a:fillRect/>
            </a:stretch>
          </p:blipFill>
          <p:spPr bwMode="auto">
            <a:xfrm>
              <a:off x="536" y="7823"/>
              <a:ext cx="2056" cy="385"/>
            </a:xfrm>
            <a:prstGeom prst="rect">
              <a:avLst/>
            </a:prstGeom>
            <a:noFill/>
          </p:spPr>
        </p:pic>
        <p:pic>
          <p:nvPicPr>
            <p:cNvPr id="3082" name="Picture 10" descr="chip1"/>
            <p:cNvPicPr>
              <a:picLocks noChangeAspect="1" noChangeArrowheads="1"/>
            </p:cNvPicPr>
            <p:nvPr/>
          </p:nvPicPr>
          <p:blipFill>
            <a:blip r:embed="rId3" cstate="print"/>
            <a:srcRect/>
            <a:stretch>
              <a:fillRect/>
            </a:stretch>
          </p:blipFill>
          <p:spPr bwMode="auto">
            <a:xfrm>
              <a:off x="528" y="7680"/>
              <a:ext cx="2056" cy="385"/>
            </a:xfrm>
            <a:prstGeom prst="rect">
              <a:avLst/>
            </a:prstGeom>
            <a:noFill/>
          </p:spPr>
        </p:pic>
        <p:pic>
          <p:nvPicPr>
            <p:cNvPr id="3083" name="Picture 11" descr="chip1"/>
            <p:cNvPicPr>
              <a:picLocks noChangeAspect="1" noChangeArrowheads="1"/>
            </p:cNvPicPr>
            <p:nvPr/>
          </p:nvPicPr>
          <p:blipFill>
            <a:blip r:embed="rId3" cstate="print"/>
            <a:srcRect/>
            <a:stretch>
              <a:fillRect/>
            </a:stretch>
          </p:blipFill>
          <p:spPr bwMode="auto">
            <a:xfrm>
              <a:off x="536" y="7535"/>
              <a:ext cx="2056" cy="385"/>
            </a:xfrm>
            <a:prstGeom prst="rect">
              <a:avLst/>
            </a:prstGeom>
            <a:noFill/>
          </p:spPr>
        </p:pic>
      </p:grpSp>
      <p:sp>
        <p:nvSpPr>
          <p:cNvPr id="3084" name="Text Box 12"/>
          <p:cNvSpPr txBox="1">
            <a:spLocks noChangeArrowheads="1"/>
          </p:cNvSpPr>
          <p:nvPr/>
        </p:nvSpPr>
        <p:spPr bwMode="auto">
          <a:xfrm>
            <a:off x="0" y="4144963"/>
            <a:ext cx="2286000" cy="457200"/>
          </a:xfrm>
          <a:prstGeom prst="rect">
            <a:avLst/>
          </a:prstGeom>
          <a:noFill/>
          <a:ln w="9525">
            <a:noFill/>
            <a:miter lim="800000"/>
            <a:headEnd/>
            <a:tailEnd/>
          </a:ln>
          <a:effectLst/>
        </p:spPr>
        <p:txBody>
          <a:bodyPr>
            <a:spAutoFit/>
          </a:bodyPr>
          <a:lstStyle/>
          <a:p>
            <a:pPr defTabSz="4883150">
              <a:spcBef>
                <a:spcPct val="50000"/>
              </a:spcBef>
            </a:pPr>
            <a:r>
              <a:rPr lang="en-US">
                <a:latin typeface="Arial" pitchFamily="34" charset="0"/>
              </a:rPr>
              <a:t>small tumor</a:t>
            </a:r>
          </a:p>
        </p:txBody>
      </p:sp>
      <p:sp>
        <p:nvSpPr>
          <p:cNvPr id="3085" name="Text Box 13"/>
          <p:cNvSpPr txBox="1">
            <a:spLocks noChangeArrowheads="1"/>
          </p:cNvSpPr>
          <p:nvPr/>
        </p:nvSpPr>
        <p:spPr bwMode="auto">
          <a:xfrm>
            <a:off x="76200" y="2027238"/>
            <a:ext cx="1981200" cy="457200"/>
          </a:xfrm>
          <a:prstGeom prst="rect">
            <a:avLst/>
          </a:prstGeom>
          <a:noFill/>
          <a:ln w="9525">
            <a:noFill/>
            <a:miter lim="800000"/>
            <a:headEnd/>
            <a:tailEnd/>
          </a:ln>
          <a:effectLst/>
        </p:spPr>
        <p:txBody>
          <a:bodyPr>
            <a:spAutoFit/>
          </a:bodyPr>
          <a:lstStyle/>
          <a:p>
            <a:pPr defTabSz="4883150">
              <a:spcBef>
                <a:spcPct val="50000"/>
              </a:spcBef>
            </a:pPr>
            <a:r>
              <a:rPr lang="en-US">
                <a:latin typeface="Arial" pitchFamily="34" charset="0"/>
              </a:rPr>
              <a:t>transgenic</a:t>
            </a:r>
          </a:p>
        </p:txBody>
      </p:sp>
      <p:sp>
        <p:nvSpPr>
          <p:cNvPr id="3086" name="AutoShape 14"/>
          <p:cNvSpPr>
            <a:spLocks noChangeArrowheads="1"/>
          </p:cNvSpPr>
          <p:nvPr/>
        </p:nvSpPr>
        <p:spPr bwMode="auto">
          <a:xfrm>
            <a:off x="3810000" y="2514600"/>
            <a:ext cx="2667000" cy="914400"/>
          </a:xfrm>
          <a:prstGeom prst="rightArrow">
            <a:avLst>
              <a:gd name="adj1" fmla="val 50000"/>
              <a:gd name="adj2" fmla="val 72917"/>
            </a:avLst>
          </a:prstGeom>
          <a:noFill/>
          <a:ln w="9525">
            <a:solidFill>
              <a:schemeClr val="tx1"/>
            </a:solidFill>
            <a:miter lim="800000"/>
            <a:headEnd/>
            <a:tailEnd/>
          </a:ln>
          <a:effectLst/>
        </p:spPr>
        <p:txBody>
          <a:bodyPr wrap="none" anchor="ctr"/>
          <a:lstStyle/>
          <a:p>
            <a:pPr algn="ctr" defTabSz="4883150"/>
            <a:r>
              <a:rPr lang="en-US" sz="1800">
                <a:latin typeface="Arial" pitchFamily="34" charset="0"/>
              </a:rPr>
              <a:t>transgenic/normal</a:t>
            </a:r>
          </a:p>
        </p:txBody>
      </p:sp>
      <p:sp>
        <p:nvSpPr>
          <p:cNvPr id="3088" name="AutoShape 16"/>
          <p:cNvSpPr>
            <a:spLocks noChangeArrowheads="1"/>
          </p:cNvSpPr>
          <p:nvPr/>
        </p:nvSpPr>
        <p:spPr bwMode="auto">
          <a:xfrm>
            <a:off x="3733800" y="5105400"/>
            <a:ext cx="2667000" cy="914400"/>
          </a:xfrm>
          <a:prstGeom prst="rightArrow">
            <a:avLst>
              <a:gd name="adj1" fmla="val 50000"/>
              <a:gd name="adj2" fmla="val 72917"/>
            </a:avLst>
          </a:prstGeom>
          <a:noFill/>
          <a:ln w="9525">
            <a:solidFill>
              <a:schemeClr val="tx1"/>
            </a:solidFill>
            <a:miter lim="800000"/>
            <a:headEnd/>
            <a:tailEnd/>
          </a:ln>
          <a:effectLst/>
        </p:spPr>
        <p:txBody>
          <a:bodyPr wrap="none" anchor="ctr"/>
          <a:lstStyle/>
          <a:p>
            <a:pPr algn="ctr" defTabSz="4883150"/>
            <a:r>
              <a:rPr lang="en-US" sz="2000">
                <a:latin typeface="Arial" pitchFamily="34" charset="0"/>
              </a:rPr>
              <a:t>small tumor/normal</a:t>
            </a:r>
          </a:p>
        </p:txBody>
      </p:sp>
      <p:sp>
        <p:nvSpPr>
          <p:cNvPr id="3089" name="Text Box 17"/>
          <p:cNvSpPr txBox="1">
            <a:spLocks noChangeArrowheads="1"/>
          </p:cNvSpPr>
          <p:nvPr/>
        </p:nvSpPr>
        <p:spPr bwMode="auto">
          <a:xfrm>
            <a:off x="1447800" y="990600"/>
            <a:ext cx="6750050" cy="366713"/>
          </a:xfrm>
          <a:prstGeom prst="rect">
            <a:avLst/>
          </a:prstGeom>
          <a:noFill/>
          <a:ln w="9525">
            <a:noFill/>
            <a:miter lim="800000"/>
            <a:headEnd/>
            <a:tailEnd/>
          </a:ln>
          <a:effectLst/>
        </p:spPr>
        <p:txBody>
          <a:bodyPr wrap="none">
            <a:spAutoFit/>
          </a:bodyPr>
          <a:lstStyle/>
          <a:p>
            <a:r>
              <a:rPr lang="en-US" sz="1800">
                <a:latin typeface="Arial" pitchFamily="34" charset="0"/>
              </a:rPr>
              <a:t>Hepatocellular transcriptome data of IgEGF-overexpressing mice</a:t>
            </a:r>
            <a:endParaRPr lang="de-DE" sz="1800">
              <a:latin typeface="Arial" pitchFamily="34" charset="0"/>
            </a:endParaRPr>
          </a:p>
        </p:txBody>
      </p:sp>
      <p:sp>
        <p:nvSpPr>
          <p:cNvPr id="3090" name="Rectangle 18"/>
          <p:cNvSpPr>
            <a:spLocks noChangeArrowheads="1"/>
          </p:cNvSpPr>
          <p:nvPr/>
        </p:nvSpPr>
        <p:spPr bwMode="auto">
          <a:xfrm>
            <a:off x="1631043" y="43543"/>
            <a:ext cx="6691064" cy="400110"/>
          </a:xfrm>
          <a:prstGeom prst="rect">
            <a:avLst/>
          </a:prstGeom>
          <a:noFill/>
          <a:ln w="9525">
            <a:noFill/>
            <a:miter lim="800000"/>
            <a:headEnd/>
            <a:tailEnd/>
          </a:ln>
          <a:effectLst/>
        </p:spPr>
        <p:txBody>
          <a:bodyPr wrap="square">
            <a:spAutoFit/>
          </a:bodyPr>
          <a:lstStyle/>
          <a:p>
            <a:pPr algn="ctr"/>
            <a:r>
              <a:rPr lang="en-US" sz="2000" dirty="0">
                <a:solidFill>
                  <a:srgbClr val="2C28DF"/>
                </a:solidFill>
                <a:latin typeface="Arial" pitchFamily="34" charset="0"/>
              </a:rPr>
              <a:t>Epidermal Growth Factor induced Carcinogenicity</a:t>
            </a:r>
            <a:endParaRPr lang="de-DE" sz="2000" dirty="0">
              <a:solidFill>
                <a:srgbClr val="2C28DF"/>
              </a:solidFill>
              <a:latin typeface="Arial" pitchFamily="34" charset="0"/>
            </a:endParaRPr>
          </a:p>
        </p:txBody>
      </p:sp>
      <p:sp>
        <p:nvSpPr>
          <p:cNvPr id="3091" name="Rectangle 19"/>
          <p:cNvSpPr>
            <a:spLocks noChangeArrowheads="1"/>
          </p:cNvSpPr>
          <p:nvPr/>
        </p:nvSpPr>
        <p:spPr bwMode="auto">
          <a:xfrm>
            <a:off x="609600" y="533400"/>
            <a:ext cx="7747000" cy="366713"/>
          </a:xfrm>
          <a:prstGeom prst="rect">
            <a:avLst/>
          </a:prstGeom>
          <a:noFill/>
          <a:ln w="9525">
            <a:noFill/>
            <a:miter lim="800000"/>
            <a:headEnd/>
            <a:tailEnd/>
          </a:ln>
          <a:effectLst/>
        </p:spPr>
        <p:txBody>
          <a:bodyPr wrap="none">
            <a:spAutoFit/>
          </a:bodyPr>
          <a:lstStyle/>
          <a:p>
            <a:r>
              <a:rPr lang="de-DE" sz="1800" i="1">
                <a:latin typeface="Arial" pitchFamily="34" charset="0"/>
              </a:rPr>
              <a:t>Philip Stegmaier</a:t>
            </a:r>
            <a:r>
              <a:rPr lang="de-DE" sz="1800" i="1" baseline="30000">
                <a:latin typeface="Arial" pitchFamily="34" charset="0"/>
              </a:rPr>
              <a:t>1</a:t>
            </a:r>
            <a:r>
              <a:rPr lang="de-DE" sz="1800" i="1">
                <a:latin typeface="Arial" pitchFamily="34" charset="0"/>
              </a:rPr>
              <a:t>, Alexander Kel</a:t>
            </a:r>
            <a:r>
              <a:rPr lang="de-DE" sz="1800" i="1" baseline="30000">
                <a:latin typeface="Arial" pitchFamily="34" charset="0"/>
              </a:rPr>
              <a:t>1</a:t>
            </a:r>
            <a:r>
              <a:rPr lang="de-DE" sz="1800" i="1">
                <a:latin typeface="Arial" pitchFamily="34" charset="0"/>
              </a:rPr>
              <a:t>, Edgar Wingender</a:t>
            </a:r>
            <a:r>
              <a:rPr lang="de-DE" sz="1800" i="1" baseline="30000">
                <a:latin typeface="Arial" pitchFamily="34" charset="0"/>
              </a:rPr>
              <a:t>1,2</a:t>
            </a:r>
            <a:r>
              <a:rPr lang="de-DE" sz="1800" i="1">
                <a:latin typeface="Arial" pitchFamily="34" charset="0"/>
              </a:rPr>
              <a:t>, and Jürgen Borlak</a:t>
            </a:r>
            <a:r>
              <a:rPr lang="de-DE" sz="1800" i="1" baseline="30000">
                <a:latin typeface="Arial" pitchFamily="34" charset="0"/>
              </a:rPr>
              <a:t>3</a:t>
            </a:r>
          </a:p>
        </p:txBody>
      </p:sp>
      <p:pic>
        <p:nvPicPr>
          <p:cNvPr id="3092" name="Picture 20"/>
          <p:cNvPicPr>
            <a:picLocks noChangeAspect="1" noChangeArrowheads="1"/>
          </p:cNvPicPr>
          <p:nvPr/>
        </p:nvPicPr>
        <p:blipFill>
          <a:blip r:embed="rId4" cstate="print"/>
          <a:srcRect/>
          <a:stretch>
            <a:fillRect/>
          </a:stretch>
        </p:blipFill>
        <p:spPr bwMode="auto">
          <a:xfrm>
            <a:off x="3886200" y="1447800"/>
            <a:ext cx="1600200" cy="800100"/>
          </a:xfrm>
          <a:prstGeom prst="rect">
            <a:avLst/>
          </a:prstGeom>
          <a:noFill/>
          <a:ln w="9525">
            <a:noFill/>
            <a:miter lim="800000"/>
            <a:headEnd/>
            <a:tailEnd/>
          </a:ln>
          <a:effectLst/>
        </p:spPr>
      </p:pic>
      <p:sp>
        <p:nvSpPr>
          <p:cNvPr id="21" name="TextBox 20"/>
          <p:cNvSpPr txBox="1"/>
          <p:nvPr/>
        </p:nvSpPr>
        <p:spPr>
          <a:xfrm>
            <a:off x="5924984" y="3667909"/>
            <a:ext cx="2272866" cy="954107"/>
          </a:xfrm>
          <a:prstGeom prst="rect">
            <a:avLst/>
          </a:prstGeom>
          <a:noFill/>
        </p:spPr>
        <p:txBody>
          <a:bodyPr wrap="none" rtlCol="0">
            <a:spAutoFit/>
          </a:bodyPr>
          <a:lstStyle/>
          <a:p>
            <a:pPr algn="ctr"/>
            <a:r>
              <a:rPr lang="de-DE" sz="2800" dirty="0" err="1" smtClean="0">
                <a:solidFill>
                  <a:srgbClr val="2C28DF"/>
                </a:solidFill>
              </a:rPr>
              <a:t>Tumoregenic</a:t>
            </a:r>
            <a:endParaRPr lang="de-DE" sz="2800" dirty="0" smtClean="0">
              <a:solidFill>
                <a:srgbClr val="2C28DF"/>
              </a:solidFill>
            </a:endParaRPr>
          </a:p>
          <a:p>
            <a:pPr algn="ctr"/>
            <a:r>
              <a:rPr lang="de-DE" sz="2800" dirty="0" err="1" smtClean="0">
                <a:solidFill>
                  <a:srgbClr val="2C28DF"/>
                </a:solidFill>
              </a:rPr>
              <a:t>switch</a:t>
            </a:r>
            <a:endParaRPr lang="de-DE" sz="2800" dirty="0">
              <a:solidFill>
                <a:srgbClr val="2C28DF"/>
              </a:solidFill>
            </a:endParaRPr>
          </a:p>
        </p:txBody>
      </p:sp>
      <p:sp>
        <p:nvSpPr>
          <p:cNvPr id="22" name="TextBox 21"/>
          <p:cNvSpPr txBox="1"/>
          <p:nvPr/>
        </p:nvSpPr>
        <p:spPr>
          <a:xfrm>
            <a:off x="8138597" y="3165565"/>
            <a:ext cx="1005403" cy="1862048"/>
          </a:xfrm>
          <a:prstGeom prst="rect">
            <a:avLst/>
          </a:prstGeom>
          <a:noFill/>
        </p:spPr>
        <p:txBody>
          <a:bodyPr wrap="none" rtlCol="0">
            <a:spAutoFit/>
          </a:bodyPr>
          <a:lstStyle/>
          <a:p>
            <a:r>
              <a:rPr lang="de-DE" sz="11500" dirty="0" smtClean="0">
                <a:solidFill>
                  <a:srgbClr val="2C28DF"/>
                </a:solidFill>
              </a:rPr>
              <a:t>?</a:t>
            </a:r>
            <a:endParaRPr lang="de-DE" sz="11500" dirty="0">
              <a:solidFill>
                <a:srgbClr val="2C28DF"/>
              </a:solidFill>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EGF-IGF2_v9_EGF_only.png"/>
          <p:cNvPicPr>
            <a:picLocks noChangeAspect="1"/>
          </p:cNvPicPr>
          <p:nvPr/>
        </p:nvPicPr>
        <p:blipFill>
          <a:blip r:embed="rId2" cstate="print"/>
          <a:stretch>
            <a:fillRect/>
          </a:stretch>
        </p:blipFill>
        <p:spPr>
          <a:xfrm>
            <a:off x="-13077" y="1340767"/>
            <a:ext cx="9090402" cy="3459833"/>
          </a:xfrm>
          <a:prstGeom prst="rect">
            <a:avLst/>
          </a:prstGeom>
        </p:spPr>
      </p:pic>
      <p:sp>
        <p:nvSpPr>
          <p:cNvPr id="4" name="Rounded Rectangle 3"/>
          <p:cNvSpPr/>
          <p:nvPr/>
        </p:nvSpPr>
        <p:spPr>
          <a:xfrm>
            <a:off x="2402235" y="1268760"/>
            <a:ext cx="1080120" cy="73077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EGF</a:t>
            </a:r>
            <a:endParaRPr lang="de-DE" dirty="0"/>
          </a:p>
        </p:txBody>
      </p:sp>
      <p:sp>
        <p:nvSpPr>
          <p:cNvPr id="19" name="Down Arrow 18"/>
          <p:cNvSpPr/>
          <p:nvPr/>
        </p:nvSpPr>
        <p:spPr>
          <a:xfrm>
            <a:off x="5364088" y="4821188"/>
            <a:ext cx="1512168" cy="85075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5" name="Oval 24"/>
          <p:cNvSpPr/>
          <p:nvPr/>
        </p:nvSpPr>
        <p:spPr>
          <a:xfrm>
            <a:off x="4533553" y="5772150"/>
            <a:ext cx="3251770" cy="86409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400" dirty="0" err="1" smtClean="0"/>
              <a:t>Cell</a:t>
            </a:r>
            <a:r>
              <a:rPr lang="de-DE" sz="2400" dirty="0" smtClean="0"/>
              <a:t> </a:t>
            </a:r>
            <a:r>
              <a:rPr lang="de-DE" sz="2400" dirty="0" err="1" smtClean="0"/>
              <a:t>proliferation</a:t>
            </a:r>
            <a:endParaRPr lang="de-DE" sz="2400" dirty="0"/>
          </a:p>
        </p:txBody>
      </p:sp>
      <p:sp>
        <p:nvSpPr>
          <p:cNvPr id="26" name="Lightning Bolt 25"/>
          <p:cNvSpPr/>
          <p:nvPr/>
        </p:nvSpPr>
        <p:spPr>
          <a:xfrm>
            <a:off x="1422698" y="930163"/>
            <a:ext cx="854571" cy="386222"/>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EGF-IGF2_v9_EGF_only.png"/>
          <p:cNvPicPr>
            <a:picLocks noChangeAspect="1"/>
          </p:cNvPicPr>
          <p:nvPr/>
        </p:nvPicPr>
        <p:blipFill>
          <a:blip r:embed="rId2" cstate="print"/>
          <a:stretch>
            <a:fillRect/>
          </a:stretch>
        </p:blipFill>
        <p:spPr>
          <a:xfrm>
            <a:off x="-13077" y="1340767"/>
            <a:ext cx="9090402" cy="3459833"/>
          </a:xfrm>
          <a:prstGeom prst="rect">
            <a:avLst/>
          </a:prstGeom>
        </p:spPr>
      </p:pic>
      <p:sp>
        <p:nvSpPr>
          <p:cNvPr id="4" name="Rounded Rectangle 3"/>
          <p:cNvSpPr/>
          <p:nvPr/>
        </p:nvSpPr>
        <p:spPr>
          <a:xfrm>
            <a:off x="2402235" y="1268760"/>
            <a:ext cx="1080120" cy="7307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dirty="0" smtClean="0"/>
              <a:t>EGF</a:t>
            </a:r>
            <a:endParaRPr lang="de-DE" dirty="0"/>
          </a:p>
        </p:txBody>
      </p:sp>
      <p:sp>
        <p:nvSpPr>
          <p:cNvPr id="7" name="Rectangle 6"/>
          <p:cNvSpPr/>
          <p:nvPr/>
        </p:nvSpPr>
        <p:spPr>
          <a:xfrm>
            <a:off x="467544" y="5441057"/>
            <a:ext cx="1080120"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Egf</a:t>
            </a:r>
            <a:endParaRPr lang="de-DE" dirty="0"/>
          </a:p>
        </p:txBody>
      </p:sp>
      <p:cxnSp>
        <p:nvCxnSpPr>
          <p:cNvPr id="8" name="Straight Connector 7"/>
          <p:cNvCxnSpPr/>
          <p:nvPr/>
        </p:nvCxnSpPr>
        <p:spPr>
          <a:xfrm rot="5400000" flipH="1" flipV="1">
            <a:off x="1170670" y="5376478"/>
            <a:ext cx="1291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235249" y="5311899"/>
            <a:ext cx="31241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1035671" y="4145310"/>
            <a:ext cx="8033716" cy="1295747"/>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Lst>
            <a:ahLst/>
            <a:cxnLst>
              <a:cxn ang="0">
                <a:pos x="connsiteX0" y="connsiteY0"/>
              </a:cxn>
              <a:cxn ang="0">
                <a:pos x="connsiteX1" y="connsiteY1"/>
              </a:cxn>
              <a:cxn ang="0">
                <a:pos x="connsiteX2" y="connsiteY2"/>
              </a:cxn>
              <a:cxn ang="0">
                <a:pos x="connsiteX3" y="connsiteY3"/>
              </a:cxn>
            </a:cxnLst>
            <a:rect l="l" t="t" r="r" b="b"/>
            <a:pathLst>
              <a:path w="8033716" h="1295747">
                <a:moveTo>
                  <a:pt x="7765429" y="0"/>
                </a:moveTo>
                <a:cubicBezTo>
                  <a:pt x="8033716" y="300037"/>
                  <a:pt x="6881472" y="672124"/>
                  <a:pt x="5768577" y="806549"/>
                </a:cubicBezTo>
                <a:cubicBezTo>
                  <a:pt x="4655682" y="940974"/>
                  <a:pt x="2048164" y="725016"/>
                  <a:pt x="1088057" y="806549"/>
                </a:cubicBezTo>
                <a:cubicBezTo>
                  <a:pt x="127950" y="888082"/>
                  <a:pt x="0" y="1162794"/>
                  <a:pt x="7937" y="1295747"/>
                </a:cubicBezTo>
              </a:path>
            </a:pathLst>
          </a:custGeom>
          <a:ln w="19050">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23" name="Freeform 22"/>
          <p:cNvSpPr/>
          <p:nvPr/>
        </p:nvSpPr>
        <p:spPr>
          <a:xfrm>
            <a:off x="747639" y="4145310"/>
            <a:ext cx="3300559" cy="1295747"/>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446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06549 h 1295747"/>
              <a:gd name="connsiteX2" fmla="*/ 487610 w 3300559"/>
              <a:gd name="connsiteY2" fmla="*/ 878557 h 1295747"/>
              <a:gd name="connsiteX3" fmla="*/ 7937 w 3300559"/>
              <a:gd name="connsiteY3" fmla="*/ 1295747 h 1295747"/>
            </a:gdLst>
            <a:ahLst/>
            <a:cxnLst>
              <a:cxn ang="0">
                <a:pos x="connsiteX0" y="connsiteY0"/>
              </a:cxn>
              <a:cxn ang="0">
                <a:pos x="connsiteX1" y="connsiteY1"/>
              </a:cxn>
              <a:cxn ang="0">
                <a:pos x="connsiteX2" y="connsiteY2"/>
              </a:cxn>
              <a:cxn ang="0">
                <a:pos x="connsiteX3" y="connsiteY3"/>
              </a:cxn>
            </a:cxnLst>
            <a:rect l="l" t="t" r="r" b="b"/>
            <a:pathLst>
              <a:path w="3300559" h="1295747">
                <a:moveTo>
                  <a:pt x="3032272" y="0"/>
                </a:moveTo>
                <a:cubicBezTo>
                  <a:pt x="3300559" y="300037"/>
                  <a:pt x="3129110" y="660123"/>
                  <a:pt x="2705000" y="806549"/>
                </a:cubicBezTo>
                <a:cubicBezTo>
                  <a:pt x="2280890" y="952975"/>
                  <a:pt x="937121" y="797024"/>
                  <a:pt x="487610" y="878557"/>
                </a:cubicBezTo>
                <a:cubicBezTo>
                  <a:pt x="38099" y="960090"/>
                  <a:pt x="0" y="1162794"/>
                  <a:pt x="7937" y="1295747"/>
                </a:cubicBezTo>
              </a:path>
            </a:pathLst>
          </a:custGeom>
          <a:ln w="19050">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cxnSp>
        <p:nvCxnSpPr>
          <p:cNvPr id="32" name="Shape 31"/>
          <p:cNvCxnSpPr>
            <a:stCxn id="7" idx="2"/>
            <a:endCxn id="4" idx="1"/>
          </p:cNvCxnSpPr>
          <p:nvPr/>
        </p:nvCxnSpPr>
        <p:spPr>
          <a:xfrm rot="5400000" flipH="1" flipV="1">
            <a:off x="-342553" y="2984302"/>
            <a:ext cx="4094943" cy="1394631"/>
          </a:xfrm>
          <a:prstGeom prst="bentConnector4">
            <a:avLst>
              <a:gd name="adj1" fmla="val -5582"/>
              <a:gd name="adj2" fmla="val -69282"/>
            </a:avLst>
          </a:prstGeom>
          <a:ln>
            <a:solidFill>
              <a:schemeClr val="accent1"/>
            </a:solidFill>
            <a:tailEnd type="stealth" w="lg" len="lg"/>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747639" y="3583707"/>
            <a:ext cx="45719" cy="131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8" name="Down Arrow 17"/>
          <p:cNvSpPr/>
          <p:nvPr/>
        </p:nvSpPr>
        <p:spPr>
          <a:xfrm>
            <a:off x="5475362" y="5153768"/>
            <a:ext cx="1224136" cy="6587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9" name="Oval 18"/>
          <p:cNvSpPr/>
          <p:nvPr/>
        </p:nvSpPr>
        <p:spPr>
          <a:xfrm>
            <a:off x="5148064" y="5821821"/>
            <a:ext cx="1989186" cy="54295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1400" dirty="0" err="1" smtClean="0"/>
              <a:t>Cell</a:t>
            </a:r>
            <a:r>
              <a:rPr lang="de-DE" sz="1400" dirty="0" smtClean="0"/>
              <a:t> </a:t>
            </a:r>
            <a:r>
              <a:rPr lang="de-DE" sz="1400" dirty="0" err="1" smtClean="0"/>
              <a:t>proliferation</a:t>
            </a:r>
            <a:endParaRPr lang="de-DE" sz="1400" dirty="0"/>
          </a:p>
        </p:txBody>
      </p:sp>
      <p:sp>
        <p:nvSpPr>
          <p:cNvPr id="20" name="Lightning Bolt 19"/>
          <p:cNvSpPr/>
          <p:nvPr/>
        </p:nvSpPr>
        <p:spPr>
          <a:xfrm>
            <a:off x="1422698" y="930163"/>
            <a:ext cx="854571" cy="386222"/>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1" name="Rectangle 30"/>
          <p:cNvSpPr/>
          <p:nvPr/>
        </p:nvSpPr>
        <p:spPr>
          <a:xfrm>
            <a:off x="8028384" y="2564904"/>
            <a:ext cx="288032" cy="216024"/>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4" name="Rectangle 33"/>
          <p:cNvSpPr/>
          <p:nvPr/>
        </p:nvSpPr>
        <p:spPr>
          <a:xfrm>
            <a:off x="7654393" y="2789030"/>
            <a:ext cx="288032" cy="216024"/>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5" name="Rectangle 34"/>
          <p:cNvSpPr/>
          <p:nvPr/>
        </p:nvSpPr>
        <p:spPr>
          <a:xfrm>
            <a:off x="6699498" y="3583707"/>
            <a:ext cx="288032" cy="216024"/>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7" name="Rectangle 36"/>
          <p:cNvSpPr/>
          <p:nvPr/>
        </p:nvSpPr>
        <p:spPr>
          <a:xfrm>
            <a:off x="5793454" y="4210833"/>
            <a:ext cx="288032" cy="216024"/>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4" name="Picture 4" descr="http://www.masterkit.ru/images/news/50629.gif"/>
          <p:cNvPicPr>
            <a:picLocks noChangeAspect="1" noChangeArrowheads="1"/>
          </p:cNvPicPr>
          <p:nvPr/>
        </p:nvPicPr>
        <p:blipFill>
          <a:blip r:embed="rId2" cstate="print"/>
          <a:srcRect/>
          <a:stretch>
            <a:fillRect/>
          </a:stretch>
        </p:blipFill>
        <p:spPr bwMode="auto">
          <a:xfrm>
            <a:off x="611559" y="3963899"/>
            <a:ext cx="2253957" cy="1769357"/>
          </a:xfrm>
          <a:prstGeom prst="rect">
            <a:avLst/>
          </a:prstGeom>
          <a:noFill/>
        </p:spPr>
      </p:pic>
      <p:sp>
        <p:nvSpPr>
          <p:cNvPr id="4" name="TextBox 3"/>
          <p:cNvSpPr txBox="1"/>
          <p:nvPr/>
        </p:nvSpPr>
        <p:spPr>
          <a:xfrm>
            <a:off x="899592" y="529516"/>
            <a:ext cx="3081293" cy="523220"/>
          </a:xfrm>
          <a:prstGeom prst="rect">
            <a:avLst/>
          </a:prstGeom>
          <a:noFill/>
        </p:spPr>
        <p:txBody>
          <a:bodyPr wrap="none" rtlCol="0">
            <a:spAutoFit/>
          </a:bodyPr>
          <a:lstStyle/>
          <a:p>
            <a:r>
              <a:rPr lang="de-DE" sz="2800" b="1" dirty="0" smtClean="0">
                <a:solidFill>
                  <a:srgbClr val="0070C0"/>
                </a:solidFill>
              </a:rPr>
              <a:t>Systems </a:t>
            </a:r>
            <a:r>
              <a:rPr lang="de-DE" sz="2800" b="1" dirty="0" err="1" smtClean="0">
                <a:solidFill>
                  <a:srgbClr val="0070C0"/>
                </a:solidFill>
              </a:rPr>
              <a:t>Biology</a:t>
            </a:r>
            <a:endParaRPr lang="de-DE" sz="2800" b="1" dirty="0">
              <a:solidFill>
                <a:srgbClr val="0070C0"/>
              </a:solidFill>
            </a:endParaRPr>
          </a:p>
        </p:txBody>
      </p:sp>
      <p:grpSp>
        <p:nvGrpSpPr>
          <p:cNvPr id="2" name="Group 7"/>
          <p:cNvGrpSpPr/>
          <p:nvPr/>
        </p:nvGrpSpPr>
        <p:grpSpPr>
          <a:xfrm>
            <a:off x="4865222" y="529516"/>
            <a:ext cx="3810000" cy="4981292"/>
            <a:chOff x="4865222" y="529516"/>
            <a:chExt cx="3810000" cy="4981292"/>
          </a:xfrm>
        </p:grpSpPr>
        <p:pic>
          <p:nvPicPr>
            <p:cNvPr id="624642" name="Picture 2" descr="http://www.cartoonstock.com/newscartoons/cartoonists/rmc/lowres/rmcn92l.jpg"/>
            <p:cNvPicPr>
              <a:picLocks noChangeAspect="1" noChangeArrowheads="1"/>
            </p:cNvPicPr>
            <p:nvPr/>
          </p:nvPicPr>
          <p:blipFill>
            <a:blip r:embed="rId3" cstate="print"/>
            <a:srcRect/>
            <a:stretch>
              <a:fillRect/>
            </a:stretch>
          </p:blipFill>
          <p:spPr bwMode="auto">
            <a:xfrm>
              <a:off x="4865222" y="1700808"/>
              <a:ext cx="3810000" cy="3810000"/>
            </a:xfrm>
            <a:prstGeom prst="rect">
              <a:avLst/>
            </a:prstGeom>
            <a:noFill/>
          </p:spPr>
        </p:pic>
        <p:sp>
          <p:nvSpPr>
            <p:cNvPr id="5" name="TextBox 4"/>
            <p:cNvSpPr txBox="1"/>
            <p:nvPr/>
          </p:nvSpPr>
          <p:spPr>
            <a:xfrm>
              <a:off x="5372715" y="529516"/>
              <a:ext cx="3302507" cy="523220"/>
            </a:xfrm>
            <a:prstGeom prst="rect">
              <a:avLst/>
            </a:prstGeom>
            <a:noFill/>
          </p:spPr>
          <p:txBody>
            <a:bodyPr wrap="none" rtlCol="0">
              <a:spAutoFit/>
            </a:bodyPr>
            <a:lstStyle/>
            <a:p>
              <a:r>
                <a:rPr lang="de-DE" sz="2800" b="1" dirty="0" smtClean="0">
                  <a:solidFill>
                    <a:srgbClr val="0070C0"/>
                  </a:solidFill>
                </a:rPr>
                <a:t>Systems </a:t>
              </a:r>
              <a:r>
                <a:rPr lang="de-DE" sz="2800" b="1" dirty="0" err="1" smtClean="0">
                  <a:solidFill>
                    <a:srgbClr val="0070C0"/>
                  </a:solidFill>
                </a:rPr>
                <a:t>Medicine</a:t>
              </a:r>
              <a:endParaRPr lang="de-DE" sz="2800" b="1" dirty="0">
                <a:solidFill>
                  <a:srgbClr val="0070C0"/>
                </a:solidFill>
              </a:endParaRPr>
            </a:p>
          </p:txBody>
        </p:sp>
      </p:grpSp>
      <p:pic>
        <p:nvPicPr>
          <p:cNvPr id="7" name="Picture 2"/>
          <p:cNvPicPr>
            <a:picLocks noChangeAspect="1" noChangeArrowheads="1"/>
          </p:cNvPicPr>
          <p:nvPr/>
        </p:nvPicPr>
        <p:blipFill>
          <a:blip r:embed="rId4" cstate="print"/>
          <a:srcRect/>
          <a:stretch>
            <a:fillRect/>
          </a:stretch>
        </p:blipFill>
        <p:spPr bwMode="auto">
          <a:xfrm>
            <a:off x="0" y="1340768"/>
            <a:ext cx="2454424" cy="1974304"/>
          </a:xfrm>
          <a:prstGeom prst="rect">
            <a:avLst/>
          </a:prstGeom>
          <a:noFill/>
          <a:ln w="9525">
            <a:noFill/>
            <a:miter lim="800000"/>
            <a:headEnd/>
            <a:tailEnd/>
          </a:ln>
        </p:spPr>
      </p:pic>
      <p:pic>
        <p:nvPicPr>
          <p:cNvPr id="624646" name="Picture 6" descr="http://t1.gstatic.com/images?q=tbn:ANd9GcQia4-xg2C6C3U0nrewT4jg8je9MrLoI8AhF8xU0kI42F0Ts6sD"/>
          <p:cNvPicPr>
            <a:picLocks noChangeAspect="1" noChangeArrowheads="1"/>
          </p:cNvPicPr>
          <p:nvPr/>
        </p:nvPicPr>
        <p:blipFill>
          <a:blip r:embed="rId5" cstate="print"/>
          <a:srcRect/>
          <a:stretch>
            <a:fillRect/>
          </a:stretch>
        </p:blipFill>
        <p:spPr bwMode="auto">
          <a:xfrm>
            <a:off x="1979712" y="1365177"/>
            <a:ext cx="2289205" cy="368601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GF-IGF2_v9_EGF.png"/>
          <p:cNvPicPr>
            <a:picLocks noChangeAspect="1"/>
          </p:cNvPicPr>
          <p:nvPr/>
        </p:nvPicPr>
        <p:blipFill>
          <a:blip r:embed="rId2" cstate="print"/>
          <a:stretch>
            <a:fillRect/>
          </a:stretch>
        </p:blipFill>
        <p:spPr>
          <a:xfrm>
            <a:off x="0" y="1327411"/>
            <a:ext cx="9144000" cy="3480432"/>
          </a:xfrm>
          <a:prstGeom prst="rect">
            <a:avLst/>
          </a:prstGeom>
        </p:spPr>
      </p:pic>
      <p:sp>
        <p:nvSpPr>
          <p:cNvPr id="3" name="Rounded Rectangle 2"/>
          <p:cNvSpPr/>
          <p:nvPr/>
        </p:nvSpPr>
        <p:spPr>
          <a:xfrm>
            <a:off x="3995936" y="1639491"/>
            <a:ext cx="1296144" cy="43204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Calveolin-1</a:t>
            </a:r>
            <a:endParaRPr lang="de-DE" dirty="0"/>
          </a:p>
        </p:txBody>
      </p:sp>
      <p:sp>
        <p:nvSpPr>
          <p:cNvPr id="4" name="Rounded Rectangle 3"/>
          <p:cNvSpPr/>
          <p:nvPr/>
        </p:nvSpPr>
        <p:spPr>
          <a:xfrm>
            <a:off x="2402235" y="1268760"/>
            <a:ext cx="1080120" cy="7307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dirty="0" smtClean="0"/>
              <a:t>EGF</a:t>
            </a:r>
            <a:endParaRPr lang="de-DE" dirty="0"/>
          </a:p>
        </p:txBody>
      </p:sp>
      <p:sp>
        <p:nvSpPr>
          <p:cNvPr id="7" name="Rectangle 6"/>
          <p:cNvSpPr/>
          <p:nvPr/>
        </p:nvSpPr>
        <p:spPr>
          <a:xfrm>
            <a:off x="467544" y="5441057"/>
            <a:ext cx="1080120"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Egf</a:t>
            </a:r>
            <a:endParaRPr lang="de-DE" dirty="0"/>
          </a:p>
        </p:txBody>
      </p:sp>
      <p:cxnSp>
        <p:nvCxnSpPr>
          <p:cNvPr id="8" name="Straight Connector 7"/>
          <p:cNvCxnSpPr/>
          <p:nvPr/>
        </p:nvCxnSpPr>
        <p:spPr>
          <a:xfrm rot="5400000" flipH="1" flipV="1">
            <a:off x="1170670" y="5376478"/>
            <a:ext cx="1291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235249" y="5311899"/>
            <a:ext cx="31241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123728" y="5441057"/>
            <a:ext cx="1080120" cy="288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Cav1</a:t>
            </a:r>
            <a:endParaRPr lang="de-DE" dirty="0"/>
          </a:p>
        </p:txBody>
      </p:sp>
      <p:cxnSp>
        <p:nvCxnSpPr>
          <p:cNvPr id="11" name="Straight Connector 10"/>
          <p:cNvCxnSpPr/>
          <p:nvPr/>
        </p:nvCxnSpPr>
        <p:spPr>
          <a:xfrm rot="5400000" flipH="1" flipV="1">
            <a:off x="2826854" y="5376478"/>
            <a:ext cx="1291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891433" y="5311899"/>
            <a:ext cx="31241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1035671" y="4145310"/>
            <a:ext cx="8033716" cy="1295747"/>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Lst>
            <a:ahLst/>
            <a:cxnLst>
              <a:cxn ang="0">
                <a:pos x="connsiteX0" y="connsiteY0"/>
              </a:cxn>
              <a:cxn ang="0">
                <a:pos x="connsiteX1" y="connsiteY1"/>
              </a:cxn>
              <a:cxn ang="0">
                <a:pos x="connsiteX2" y="connsiteY2"/>
              </a:cxn>
              <a:cxn ang="0">
                <a:pos x="connsiteX3" y="connsiteY3"/>
              </a:cxn>
            </a:cxnLst>
            <a:rect l="l" t="t" r="r" b="b"/>
            <a:pathLst>
              <a:path w="8033716" h="1295747">
                <a:moveTo>
                  <a:pt x="7765429" y="0"/>
                </a:moveTo>
                <a:cubicBezTo>
                  <a:pt x="8033716" y="300037"/>
                  <a:pt x="6881472" y="672124"/>
                  <a:pt x="5768577" y="806549"/>
                </a:cubicBezTo>
                <a:cubicBezTo>
                  <a:pt x="4655682" y="940974"/>
                  <a:pt x="2048164" y="725016"/>
                  <a:pt x="1088057" y="806549"/>
                </a:cubicBezTo>
                <a:cubicBezTo>
                  <a:pt x="127950" y="888082"/>
                  <a:pt x="0" y="1162794"/>
                  <a:pt x="7937" y="1295747"/>
                </a:cubicBezTo>
              </a:path>
            </a:pathLst>
          </a:custGeom>
          <a:ln w="19050">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23" name="Freeform 22"/>
          <p:cNvSpPr/>
          <p:nvPr/>
        </p:nvSpPr>
        <p:spPr>
          <a:xfrm>
            <a:off x="747639" y="4145310"/>
            <a:ext cx="3300559" cy="1295747"/>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446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06549 h 1295747"/>
              <a:gd name="connsiteX2" fmla="*/ 487610 w 3300559"/>
              <a:gd name="connsiteY2" fmla="*/ 878557 h 1295747"/>
              <a:gd name="connsiteX3" fmla="*/ 7937 w 3300559"/>
              <a:gd name="connsiteY3" fmla="*/ 1295747 h 1295747"/>
            </a:gdLst>
            <a:ahLst/>
            <a:cxnLst>
              <a:cxn ang="0">
                <a:pos x="connsiteX0" y="connsiteY0"/>
              </a:cxn>
              <a:cxn ang="0">
                <a:pos x="connsiteX1" y="connsiteY1"/>
              </a:cxn>
              <a:cxn ang="0">
                <a:pos x="connsiteX2" y="connsiteY2"/>
              </a:cxn>
              <a:cxn ang="0">
                <a:pos x="connsiteX3" y="connsiteY3"/>
              </a:cxn>
            </a:cxnLst>
            <a:rect l="l" t="t" r="r" b="b"/>
            <a:pathLst>
              <a:path w="3300559" h="1295747">
                <a:moveTo>
                  <a:pt x="3032272" y="0"/>
                </a:moveTo>
                <a:cubicBezTo>
                  <a:pt x="3300559" y="300037"/>
                  <a:pt x="3129110" y="660123"/>
                  <a:pt x="2705000" y="806549"/>
                </a:cubicBezTo>
                <a:cubicBezTo>
                  <a:pt x="2280890" y="952975"/>
                  <a:pt x="937121" y="797024"/>
                  <a:pt x="487610" y="878557"/>
                </a:cubicBezTo>
                <a:cubicBezTo>
                  <a:pt x="38099" y="960090"/>
                  <a:pt x="0" y="1162794"/>
                  <a:pt x="7937" y="1295747"/>
                </a:cubicBezTo>
              </a:path>
            </a:pathLst>
          </a:custGeom>
          <a:ln w="19050">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24" name="Freeform 23"/>
          <p:cNvSpPr/>
          <p:nvPr/>
        </p:nvSpPr>
        <p:spPr>
          <a:xfrm>
            <a:off x="2394298" y="4145310"/>
            <a:ext cx="6694461" cy="1295747"/>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7632401 w 7900688"/>
              <a:gd name="connsiteY0" fmla="*/ 0 h 1448147"/>
              <a:gd name="connsiteX1" fmla="*/ 5768577 w 7900688"/>
              <a:gd name="connsiteY1" fmla="*/ 958949 h 1448147"/>
              <a:gd name="connsiteX2" fmla="*/ 1088057 w 7900688"/>
              <a:gd name="connsiteY2" fmla="*/ 958949 h 1448147"/>
              <a:gd name="connsiteX3" fmla="*/ 7937 w 7900688"/>
              <a:gd name="connsiteY3" fmla="*/ 1448147 h 1448147"/>
              <a:gd name="connsiteX0" fmla="*/ 7632401 w 7900688"/>
              <a:gd name="connsiteY0" fmla="*/ 0 h 1448147"/>
              <a:gd name="connsiteX1" fmla="*/ 5768577 w 7900688"/>
              <a:gd name="connsiteY1" fmla="*/ 958949 h 1448147"/>
              <a:gd name="connsiteX2" fmla="*/ 2591841 w 7900688"/>
              <a:gd name="connsiteY2" fmla="*/ 950565 h 1448147"/>
              <a:gd name="connsiteX3" fmla="*/ 7937 w 7900688"/>
              <a:gd name="connsiteY3" fmla="*/ 1448147 h 1448147"/>
              <a:gd name="connsiteX0" fmla="*/ 6426174 w 6694461"/>
              <a:gd name="connsiteY0" fmla="*/ 0 h 1295747"/>
              <a:gd name="connsiteX1" fmla="*/ 4562350 w 6694461"/>
              <a:gd name="connsiteY1" fmla="*/ 958949 h 1295747"/>
              <a:gd name="connsiteX2" fmla="*/ 1385614 w 6694461"/>
              <a:gd name="connsiteY2" fmla="*/ 950565 h 1295747"/>
              <a:gd name="connsiteX3" fmla="*/ 7937 w 6694461"/>
              <a:gd name="connsiteY3" fmla="*/ 1295747 h 1295747"/>
              <a:gd name="connsiteX0" fmla="*/ 6426174 w 6694461"/>
              <a:gd name="connsiteY0" fmla="*/ 0 h 1295747"/>
              <a:gd name="connsiteX1" fmla="*/ 4562350 w 6694461"/>
              <a:gd name="connsiteY1" fmla="*/ 958949 h 1295747"/>
              <a:gd name="connsiteX2" fmla="*/ 1241598 w 6694461"/>
              <a:gd name="connsiteY2" fmla="*/ 950565 h 1295747"/>
              <a:gd name="connsiteX3" fmla="*/ 7937 w 6694461"/>
              <a:gd name="connsiteY3" fmla="*/ 1295747 h 1295747"/>
              <a:gd name="connsiteX0" fmla="*/ 6426174 w 6694461"/>
              <a:gd name="connsiteY0" fmla="*/ 0 h 1295747"/>
              <a:gd name="connsiteX1" fmla="*/ 4562350 w 6694461"/>
              <a:gd name="connsiteY1" fmla="*/ 958949 h 1295747"/>
              <a:gd name="connsiteX2" fmla="*/ 1241598 w 6694461"/>
              <a:gd name="connsiteY2" fmla="*/ 950565 h 1295747"/>
              <a:gd name="connsiteX3" fmla="*/ 7937 w 6694461"/>
              <a:gd name="connsiteY3" fmla="*/ 1295747 h 1295747"/>
              <a:gd name="connsiteX0" fmla="*/ 6426174 w 6694461"/>
              <a:gd name="connsiteY0" fmla="*/ 0 h 1295747"/>
              <a:gd name="connsiteX1" fmla="*/ 4553966 w 6694461"/>
              <a:gd name="connsiteY1" fmla="*/ 878557 h 1295747"/>
              <a:gd name="connsiteX2" fmla="*/ 1241598 w 6694461"/>
              <a:gd name="connsiteY2" fmla="*/ 950565 h 1295747"/>
              <a:gd name="connsiteX3" fmla="*/ 7937 w 6694461"/>
              <a:gd name="connsiteY3" fmla="*/ 1295747 h 1295747"/>
            </a:gdLst>
            <a:ahLst/>
            <a:cxnLst>
              <a:cxn ang="0">
                <a:pos x="connsiteX0" y="connsiteY0"/>
              </a:cxn>
              <a:cxn ang="0">
                <a:pos x="connsiteX1" y="connsiteY1"/>
              </a:cxn>
              <a:cxn ang="0">
                <a:pos x="connsiteX2" y="connsiteY2"/>
              </a:cxn>
              <a:cxn ang="0">
                <a:pos x="connsiteX3" y="connsiteY3"/>
              </a:cxn>
            </a:cxnLst>
            <a:rect l="l" t="t" r="r" b="b"/>
            <a:pathLst>
              <a:path w="6694461" h="1295747">
                <a:moveTo>
                  <a:pt x="6426174" y="0"/>
                </a:moveTo>
                <a:cubicBezTo>
                  <a:pt x="6694461" y="300037"/>
                  <a:pt x="5418062" y="720130"/>
                  <a:pt x="4553966" y="878557"/>
                </a:cubicBezTo>
                <a:cubicBezTo>
                  <a:pt x="3689870" y="1036985"/>
                  <a:pt x="1999269" y="881033"/>
                  <a:pt x="1241598" y="950565"/>
                </a:cubicBezTo>
                <a:cubicBezTo>
                  <a:pt x="483927" y="1020097"/>
                  <a:pt x="0" y="1162794"/>
                  <a:pt x="7937" y="1295747"/>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cxnSp>
        <p:nvCxnSpPr>
          <p:cNvPr id="32" name="Shape 31"/>
          <p:cNvCxnSpPr>
            <a:stCxn id="7" idx="2"/>
            <a:endCxn id="4" idx="1"/>
          </p:cNvCxnSpPr>
          <p:nvPr/>
        </p:nvCxnSpPr>
        <p:spPr>
          <a:xfrm rot="5400000" flipH="1" flipV="1">
            <a:off x="-342553" y="2984302"/>
            <a:ext cx="4094943" cy="1394631"/>
          </a:xfrm>
          <a:prstGeom prst="bentConnector4">
            <a:avLst>
              <a:gd name="adj1" fmla="val -5582"/>
              <a:gd name="adj2" fmla="val -69282"/>
            </a:avLst>
          </a:prstGeom>
          <a:ln>
            <a:solidFill>
              <a:schemeClr val="accent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3" name="Shape 32"/>
          <p:cNvCxnSpPr>
            <a:stCxn id="10" idx="2"/>
            <a:endCxn id="3" idx="0"/>
          </p:cNvCxnSpPr>
          <p:nvPr/>
        </p:nvCxnSpPr>
        <p:spPr>
          <a:xfrm rot="5400000" flipH="1" flipV="1">
            <a:off x="1609099" y="2694180"/>
            <a:ext cx="4089598" cy="1980220"/>
          </a:xfrm>
          <a:prstGeom prst="bentConnector5">
            <a:avLst>
              <a:gd name="adj1" fmla="val -5590"/>
              <a:gd name="adj2" fmla="val 44868"/>
              <a:gd name="adj3" fmla="val 106056"/>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747639" y="3583707"/>
            <a:ext cx="45719" cy="131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8" name="Down Arrow 37"/>
          <p:cNvSpPr/>
          <p:nvPr/>
        </p:nvSpPr>
        <p:spPr>
          <a:xfrm>
            <a:off x="5475362" y="5153768"/>
            <a:ext cx="1224136" cy="6587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9" name="Oval 38"/>
          <p:cNvSpPr/>
          <p:nvPr/>
        </p:nvSpPr>
        <p:spPr>
          <a:xfrm>
            <a:off x="5148064" y="5821821"/>
            <a:ext cx="1989186" cy="54295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1400" dirty="0" err="1" smtClean="0"/>
              <a:t>Cell</a:t>
            </a:r>
            <a:r>
              <a:rPr lang="de-DE" sz="1400" dirty="0" smtClean="0"/>
              <a:t> </a:t>
            </a:r>
            <a:r>
              <a:rPr lang="de-DE" sz="1400" dirty="0" err="1" smtClean="0"/>
              <a:t>proliferation</a:t>
            </a:r>
            <a:endParaRPr lang="de-DE" sz="1400" dirty="0"/>
          </a:p>
        </p:txBody>
      </p:sp>
      <p:cxnSp>
        <p:nvCxnSpPr>
          <p:cNvPr id="40" name="Straight Connector 39"/>
          <p:cNvCxnSpPr/>
          <p:nvPr/>
        </p:nvCxnSpPr>
        <p:spPr>
          <a:xfrm>
            <a:off x="5148064" y="5311899"/>
            <a:ext cx="1989186" cy="121344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1" name="Straight Connector 40"/>
          <p:cNvCxnSpPr/>
          <p:nvPr/>
        </p:nvCxnSpPr>
        <p:spPr>
          <a:xfrm rot="10800000" flipV="1">
            <a:off x="4932040" y="5311898"/>
            <a:ext cx="2205210" cy="136584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2" name="Lightning Bolt 41"/>
          <p:cNvSpPr/>
          <p:nvPr/>
        </p:nvSpPr>
        <p:spPr>
          <a:xfrm>
            <a:off x="1422698" y="930163"/>
            <a:ext cx="854571" cy="386222"/>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GF-IGF2_v9.png"/>
          <p:cNvPicPr>
            <a:picLocks noChangeAspect="1"/>
          </p:cNvPicPr>
          <p:nvPr/>
        </p:nvPicPr>
        <p:blipFill>
          <a:blip r:embed="rId2" cstate="print"/>
          <a:stretch>
            <a:fillRect/>
          </a:stretch>
        </p:blipFill>
        <p:spPr>
          <a:xfrm>
            <a:off x="4564" y="1306476"/>
            <a:ext cx="9144000" cy="3490676"/>
          </a:xfrm>
          <a:prstGeom prst="rect">
            <a:avLst/>
          </a:prstGeom>
        </p:spPr>
      </p:pic>
      <p:sp>
        <p:nvSpPr>
          <p:cNvPr id="6" name="Rounded Rectangle 5"/>
          <p:cNvSpPr/>
          <p:nvPr/>
        </p:nvSpPr>
        <p:spPr>
          <a:xfrm>
            <a:off x="3995936" y="1628800"/>
            <a:ext cx="1296144" cy="43204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dirty="0" smtClean="0"/>
              <a:t>Calveolin-1</a:t>
            </a:r>
            <a:endParaRPr lang="de-DE" dirty="0"/>
          </a:p>
        </p:txBody>
      </p:sp>
      <p:sp>
        <p:nvSpPr>
          <p:cNvPr id="7" name="Rounded Rectangle 6"/>
          <p:cNvSpPr/>
          <p:nvPr/>
        </p:nvSpPr>
        <p:spPr>
          <a:xfrm>
            <a:off x="2402235" y="1258069"/>
            <a:ext cx="1080120" cy="7307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dirty="0" smtClean="0"/>
              <a:t>EGF</a:t>
            </a:r>
            <a:endParaRPr lang="de-DE" dirty="0"/>
          </a:p>
        </p:txBody>
      </p:sp>
      <p:sp>
        <p:nvSpPr>
          <p:cNvPr id="8" name="Rounded Rectangle 7"/>
          <p:cNvSpPr/>
          <p:nvPr/>
        </p:nvSpPr>
        <p:spPr>
          <a:xfrm>
            <a:off x="5436096" y="1124744"/>
            <a:ext cx="1080120" cy="733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IGF-2</a:t>
            </a:r>
            <a:endParaRPr lang="de-DE" dirty="0"/>
          </a:p>
        </p:txBody>
      </p:sp>
      <p:sp>
        <p:nvSpPr>
          <p:cNvPr id="9" name="Rounded Rectangle 8"/>
          <p:cNvSpPr/>
          <p:nvPr/>
        </p:nvSpPr>
        <p:spPr>
          <a:xfrm>
            <a:off x="7380312" y="1448569"/>
            <a:ext cx="1080120" cy="61227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IGFBP-6</a:t>
            </a:r>
            <a:endParaRPr lang="de-DE" dirty="0"/>
          </a:p>
        </p:txBody>
      </p:sp>
      <p:sp>
        <p:nvSpPr>
          <p:cNvPr id="10" name="Rectangle 9"/>
          <p:cNvSpPr/>
          <p:nvPr/>
        </p:nvSpPr>
        <p:spPr>
          <a:xfrm>
            <a:off x="467544" y="5430366"/>
            <a:ext cx="1080120"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err="1" smtClean="0"/>
              <a:t>Egf</a:t>
            </a:r>
            <a:endParaRPr lang="de-DE" dirty="0"/>
          </a:p>
        </p:txBody>
      </p:sp>
      <p:cxnSp>
        <p:nvCxnSpPr>
          <p:cNvPr id="12" name="Straight Connector 11"/>
          <p:cNvCxnSpPr/>
          <p:nvPr/>
        </p:nvCxnSpPr>
        <p:spPr>
          <a:xfrm rot="5400000" flipH="1" flipV="1">
            <a:off x="1170670" y="5365787"/>
            <a:ext cx="1291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235249" y="5301208"/>
            <a:ext cx="31241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123728" y="5430366"/>
            <a:ext cx="1080120"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Cav1</a:t>
            </a:r>
            <a:endParaRPr lang="de-DE" dirty="0"/>
          </a:p>
        </p:txBody>
      </p:sp>
      <p:cxnSp>
        <p:nvCxnSpPr>
          <p:cNvPr id="16" name="Straight Connector 15"/>
          <p:cNvCxnSpPr/>
          <p:nvPr/>
        </p:nvCxnSpPr>
        <p:spPr>
          <a:xfrm rot="5400000" flipH="1" flipV="1">
            <a:off x="2826854" y="5365787"/>
            <a:ext cx="1291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891433" y="5301208"/>
            <a:ext cx="31241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995936" y="5430366"/>
            <a:ext cx="1080120" cy="288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err="1" smtClean="0"/>
              <a:t>Pparg</a:t>
            </a:r>
            <a:endParaRPr lang="de-DE" dirty="0"/>
          </a:p>
        </p:txBody>
      </p:sp>
      <p:cxnSp>
        <p:nvCxnSpPr>
          <p:cNvPr id="19" name="Straight Connector 18"/>
          <p:cNvCxnSpPr/>
          <p:nvPr/>
        </p:nvCxnSpPr>
        <p:spPr>
          <a:xfrm rot="5400000" flipH="1" flipV="1">
            <a:off x="4699062" y="5365787"/>
            <a:ext cx="12915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763641" y="5301208"/>
            <a:ext cx="31241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724128" y="5445224"/>
            <a:ext cx="1080120" cy="288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Igfbp6</a:t>
            </a:r>
            <a:endParaRPr lang="de-DE" dirty="0"/>
          </a:p>
        </p:txBody>
      </p:sp>
      <p:cxnSp>
        <p:nvCxnSpPr>
          <p:cNvPr id="22" name="Straight Connector 21"/>
          <p:cNvCxnSpPr/>
          <p:nvPr/>
        </p:nvCxnSpPr>
        <p:spPr>
          <a:xfrm rot="5400000" flipH="1" flipV="1">
            <a:off x="6427254" y="5380645"/>
            <a:ext cx="12915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491833" y="5316066"/>
            <a:ext cx="31241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524328" y="5430366"/>
            <a:ext cx="1080120" cy="288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Igf2</a:t>
            </a:r>
            <a:endParaRPr lang="de-DE" dirty="0"/>
          </a:p>
        </p:txBody>
      </p:sp>
      <p:cxnSp>
        <p:nvCxnSpPr>
          <p:cNvPr id="25" name="Straight Connector 24"/>
          <p:cNvCxnSpPr/>
          <p:nvPr/>
        </p:nvCxnSpPr>
        <p:spPr>
          <a:xfrm rot="5400000" flipH="1" flipV="1">
            <a:off x="8227454" y="5365787"/>
            <a:ext cx="12915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8292033" y="5301208"/>
            <a:ext cx="31241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Freeform 30"/>
          <p:cNvSpPr/>
          <p:nvPr/>
        </p:nvSpPr>
        <p:spPr>
          <a:xfrm>
            <a:off x="1035671" y="4134619"/>
            <a:ext cx="8033716" cy="1295747"/>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Lst>
            <a:ahLst/>
            <a:cxnLst>
              <a:cxn ang="0">
                <a:pos x="connsiteX0" y="connsiteY0"/>
              </a:cxn>
              <a:cxn ang="0">
                <a:pos x="connsiteX1" y="connsiteY1"/>
              </a:cxn>
              <a:cxn ang="0">
                <a:pos x="connsiteX2" y="connsiteY2"/>
              </a:cxn>
              <a:cxn ang="0">
                <a:pos x="connsiteX3" y="connsiteY3"/>
              </a:cxn>
            </a:cxnLst>
            <a:rect l="l" t="t" r="r" b="b"/>
            <a:pathLst>
              <a:path w="8033716" h="1295747">
                <a:moveTo>
                  <a:pt x="7765429" y="0"/>
                </a:moveTo>
                <a:cubicBezTo>
                  <a:pt x="8033716" y="300037"/>
                  <a:pt x="6881472" y="672124"/>
                  <a:pt x="5768577" y="806549"/>
                </a:cubicBezTo>
                <a:cubicBezTo>
                  <a:pt x="4655682" y="940974"/>
                  <a:pt x="2048164" y="725016"/>
                  <a:pt x="1088057" y="806549"/>
                </a:cubicBezTo>
                <a:cubicBezTo>
                  <a:pt x="127950" y="888082"/>
                  <a:pt x="0" y="1162794"/>
                  <a:pt x="7937" y="1295747"/>
                </a:cubicBezTo>
              </a:path>
            </a:pathLst>
          </a:custGeom>
          <a:ln w="19050">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2" name="Freeform 31"/>
          <p:cNvSpPr/>
          <p:nvPr/>
        </p:nvSpPr>
        <p:spPr>
          <a:xfrm>
            <a:off x="747639" y="4134619"/>
            <a:ext cx="3300559" cy="1295747"/>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446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06549 h 1295747"/>
              <a:gd name="connsiteX2" fmla="*/ 487610 w 3300559"/>
              <a:gd name="connsiteY2" fmla="*/ 878557 h 1295747"/>
              <a:gd name="connsiteX3" fmla="*/ 7937 w 3300559"/>
              <a:gd name="connsiteY3" fmla="*/ 1295747 h 1295747"/>
            </a:gdLst>
            <a:ahLst/>
            <a:cxnLst>
              <a:cxn ang="0">
                <a:pos x="connsiteX0" y="connsiteY0"/>
              </a:cxn>
              <a:cxn ang="0">
                <a:pos x="connsiteX1" y="connsiteY1"/>
              </a:cxn>
              <a:cxn ang="0">
                <a:pos x="connsiteX2" y="connsiteY2"/>
              </a:cxn>
              <a:cxn ang="0">
                <a:pos x="connsiteX3" y="connsiteY3"/>
              </a:cxn>
            </a:cxnLst>
            <a:rect l="l" t="t" r="r" b="b"/>
            <a:pathLst>
              <a:path w="3300559" h="1295747">
                <a:moveTo>
                  <a:pt x="3032272" y="0"/>
                </a:moveTo>
                <a:cubicBezTo>
                  <a:pt x="3300559" y="300037"/>
                  <a:pt x="3129110" y="660123"/>
                  <a:pt x="2705000" y="806549"/>
                </a:cubicBezTo>
                <a:cubicBezTo>
                  <a:pt x="2280890" y="952975"/>
                  <a:pt x="937121" y="797024"/>
                  <a:pt x="487610" y="878557"/>
                </a:cubicBezTo>
                <a:cubicBezTo>
                  <a:pt x="38099" y="960090"/>
                  <a:pt x="0" y="1162794"/>
                  <a:pt x="7937" y="1295747"/>
                </a:cubicBezTo>
              </a:path>
            </a:pathLst>
          </a:custGeom>
          <a:ln w="19050">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3" name="Freeform 32"/>
          <p:cNvSpPr/>
          <p:nvPr/>
        </p:nvSpPr>
        <p:spPr>
          <a:xfrm>
            <a:off x="2394298" y="4134619"/>
            <a:ext cx="6694461" cy="1295747"/>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7632401 w 7900688"/>
              <a:gd name="connsiteY0" fmla="*/ 0 h 1448147"/>
              <a:gd name="connsiteX1" fmla="*/ 5768577 w 7900688"/>
              <a:gd name="connsiteY1" fmla="*/ 958949 h 1448147"/>
              <a:gd name="connsiteX2" fmla="*/ 1088057 w 7900688"/>
              <a:gd name="connsiteY2" fmla="*/ 958949 h 1448147"/>
              <a:gd name="connsiteX3" fmla="*/ 7937 w 7900688"/>
              <a:gd name="connsiteY3" fmla="*/ 1448147 h 1448147"/>
              <a:gd name="connsiteX0" fmla="*/ 7632401 w 7900688"/>
              <a:gd name="connsiteY0" fmla="*/ 0 h 1448147"/>
              <a:gd name="connsiteX1" fmla="*/ 5768577 w 7900688"/>
              <a:gd name="connsiteY1" fmla="*/ 958949 h 1448147"/>
              <a:gd name="connsiteX2" fmla="*/ 2591841 w 7900688"/>
              <a:gd name="connsiteY2" fmla="*/ 950565 h 1448147"/>
              <a:gd name="connsiteX3" fmla="*/ 7937 w 7900688"/>
              <a:gd name="connsiteY3" fmla="*/ 1448147 h 1448147"/>
              <a:gd name="connsiteX0" fmla="*/ 6426174 w 6694461"/>
              <a:gd name="connsiteY0" fmla="*/ 0 h 1295747"/>
              <a:gd name="connsiteX1" fmla="*/ 4562350 w 6694461"/>
              <a:gd name="connsiteY1" fmla="*/ 958949 h 1295747"/>
              <a:gd name="connsiteX2" fmla="*/ 1385614 w 6694461"/>
              <a:gd name="connsiteY2" fmla="*/ 950565 h 1295747"/>
              <a:gd name="connsiteX3" fmla="*/ 7937 w 6694461"/>
              <a:gd name="connsiteY3" fmla="*/ 1295747 h 1295747"/>
              <a:gd name="connsiteX0" fmla="*/ 6426174 w 6694461"/>
              <a:gd name="connsiteY0" fmla="*/ 0 h 1295747"/>
              <a:gd name="connsiteX1" fmla="*/ 4562350 w 6694461"/>
              <a:gd name="connsiteY1" fmla="*/ 958949 h 1295747"/>
              <a:gd name="connsiteX2" fmla="*/ 1241598 w 6694461"/>
              <a:gd name="connsiteY2" fmla="*/ 950565 h 1295747"/>
              <a:gd name="connsiteX3" fmla="*/ 7937 w 6694461"/>
              <a:gd name="connsiteY3" fmla="*/ 1295747 h 1295747"/>
              <a:gd name="connsiteX0" fmla="*/ 6426174 w 6694461"/>
              <a:gd name="connsiteY0" fmla="*/ 0 h 1295747"/>
              <a:gd name="connsiteX1" fmla="*/ 4562350 w 6694461"/>
              <a:gd name="connsiteY1" fmla="*/ 958949 h 1295747"/>
              <a:gd name="connsiteX2" fmla="*/ 1241598 w 6694461"/>
              <a:gd name="connsiteY2" fmla="*/ 950565 h 1295747"/>
              <a:gd name="connsiteX3" fmla="*/ 7937 w 6694461"/>
              <a:gd name="connsiteY3" fmla="*/ 1295747 h 1295747"/>
              <a:gd name="connsiteX0" fmla="*/ 6426174 w 6694461"/>
              <a:gd name="connsiteY0" fmla="*/ 0 h 1295747"/>
              <a:gd name="connsiteX1" fmla="*/ 4553966 w 6694461"/>
              <a:gd name="connsiteY1" fmla="*/ 878557 h 1295747"/>
              <a:gd name="connsiteX2" fmla="*/ 1241598 w 6694461"/>
              <a:gd name="connsiteY2" fmla="*/ 950565 h 1295747"/>
              <a:gd name="connsiteX3" fmla="*/ 7937 w 6694461"/>
              <a:gd name="connsiteY3" fmla="*/ 1295747 h 1295747"/>
            </a:gdLst>
            <a:ahLst/>
            <a:cxnLst>
              <a:cxn ang="0">
                <a:pos x="connsiteX0" y="connsiteY0"/>
              </a:cxn>
              <a:cxn ang="0">
                <a:pos x="connsiteX1" y="connsiteY1"/>
              </a:cxn>
              <a:cxn ang="0">
                <a:pos x="connsiteX2" y="connsiteY2"/>
              </a:cxn>
              <a:cxn ang="0">
                <a:pos x="connsiteX3" y="connsiteY3"/>
              </a:cxn>
            </a:cxnLst>
            <a:rect l="l" t="t" r="r" b="b"/>
            <a:pathLst>
              <a:path w="6694461" h="1295747">
                <a:moveTo>
                  <a:pt x="6426174" y="0"/>
                </a:moveTo>
                <a:cubicBezTo>
                  <a:pt x="6694461" y="300037"/>
                  <a:pt x="5418062" y="720130"/>
                  <a:pt x="4553966" y="878557"/>
                </a:cubicBezTo>
                <a:cubicBezTo>
                  <a:pt x="3689870" y="1036985"/>
                  <a:pt x="1999269" y="881033"/>
                  <a:pt x="1241598" y="950565"/>
                </a:cubicBezTo>
                <a:cubicBezTo>
                  <a:pt x="483927" y="1020097"/>
                  <a:pt x="0" y="1162794"/>
                  <a:pt x="7937" y="1295747"/>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4" name="Freeform 33"/>
          <p:cNvSpPr/>
          <p:nvPr/>
        </p:nvSpPr>
        <p:spPr>
          <a:xfrm>
            <a:off x="2267744" y="4134619"/>
            <a:ext cx="615155" cy="1295747"/>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Lst>
            <a:ahLst/>
            <a:cxnLst>
              <a:cxn ang="0">
                <a:pos x="connsiteX0" y="connsiteY0"/>
              </a:cxn>
              <a:cxn ang="0">
                <a:pos x="connsiteX1" y="connsiteY1"/>
              </a:cxn>
              <a:cxn ang="0">
                <a:pos x="connsiteX2" y="connsiteY2"/>
              </a:cxn>
              <a:cxn ang="0">
                <a:pos x="connsiteX3" y="connsiteY3"/>
              </a:cxn>
            </a:cxnLst>
            <a:rect l="l" t="t" r="r" b="b"/>
            <a:pathLst>
              <a:path w="615155" h="1295747">
                <a:moveTo>
                  <a:pt x="0" y="0"/>
                </a:moveTo>
                <a:cubicBezTo>
                  <a:pt x="268287" y="300037"/>
                  <a:pt x="484071" y="349130"/>
                  <a:pt x="549613" y="513209"/>
                </a:cubicBezTo>
                <a:cubicBezTo>
                  <a:pt x="615155" y="677288"/>
                  <a:pt x="412848" y="854050"/>
                  <a:pt x="393254" y="984473"/>
                </a:cubicBezTo>
                <a:cubicBezTo>
                  <a:pt x="373660" y="1114896"/>
                  <a:pt x="424111" y="1162794"/>
                  <a:pt x="432048" y="1295747"/>
                </a:cubicBezTo>
              </a:path>
            </a:pathLst>
          </a:custGeom>
          <a:ln w="19050">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5" name="Freeform 34"/>
          <p:cNvSpPr/>
          <p:nvPr/>
        </p:nvSpPr>
        <p:spPr>
          <a:xfrm>
            <a:off x="8020447" y="4744218"/>
            <a:ext cx="894953" cy="686146"/>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446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06549 h 1295747"/>
              <a:gd name="connsiteX2" fmla="*/ 487610 w 3300559"/>
              <a:gd name="connsiteY2" fmla="*/ 878557 h 1295747"/>
              <a:gd name="connsiteX3" fmla="*/ 7937 w 3300559"/>
              <a:gd name="connsiteY3" fmla="*/ 1295747 h 1295747"/>
              <a:gd name="connsiteX0" fmla="*/ 3168352 w 3436639"/>
              <a:gd name="connsiteY0" fmla="*/ 0 h 921246"/>
              <a:gd name="connsiteX1" fmla="*/ 2705000 w 3436639"/>
              <a:gd name="connsiteY1" fmla="*/ 432048 h 921246"/>
              <a:gd name="connsiteX2" fmla="*/ 487610 w 3436639"/>
              <a:gd name="connsiteY2" fmla="*/ 504056 h 921246"/>
              <a:gd name="connsiteX3" fmla="*/ 7937 w 3436639"/>
              <a:gd name="connsiteY3" fmla="*/ 921246 h 921246"/>
              <a:gd name="connsiteX0" fmla="*/ 2747533 w 3015820"/>
              <a:gd name="connsiteY0" fmla="*/ 0 h 633213"/>
              <a:gd name="connsiteX1" fmla="*/ 2284181 w 3015820"/>
              <a:gd name="connsiteY1" fmla="*/ 432048 h 633213"/>
              <a:gd name="connsiteX2" fmla="*/ 66791 w 3015820"/>
              <a:gd name="connsiteY2" fmla="*/ 504056 h 633213"/>
              <a:gd name="connsiteX3" fmla="*/ 1883437 w 3015820"/>
              <a:gd name="connsiteY3" fmla="*/ 633213 h 633213"/>
              <a:gd name="connsiteX0" fmla="*/ 872033 w 1140320"/>
              <a:gd name="connsiteY0" fmla="*/ 33527 h 666740"/>
              <a:gd name="connsiteX1" fmla="*/ 408681 w 1140320"/>
              <a:gd name="connsiteY1" fmla="*/ 465575 h 666740"/>
              <a:gd name="connsiteX2" fmla="*/ 79944 w 1140320"/>
              <a:gd name="connsiteY2" fmla="*/ 33527 h 666740"/>
              <a:gd name="connsiteX3" fmla="*/ 7937 w 1140320"/>
              <a:gd name="connsiteY3" fmla="*/ 666740 h 666740"/>
              <a:gd name="connsiteX0" fmla="*/ 888099 w 1156386"/>
              <a:gd name="connsiteY0" fmla="*/ 57530 h 690743"/>
              <a:gd name="connsiteX1" fmla="*/ 600066 w 1156386"/>
              <a:gd name="connsiteY1" fmla="*/ 345562 h 690743"/>
              <a:gd name="connsiteX2" fmla="*/ 96010 w 1156386"/>
              <a:gd name="connsiteY2" fmla="*/ 57530 h 690743"/>
              <a:gd name="connsiteX3" fmla="*/ 24003 w 1156386"/>
              <a:gd name="connsiteY3" fmla="*/ 690743 h 690743"/>
              <a:gd name="connsiteX0" fmla="*/ 872033 w 1140320"/>
              <a:gd name="connsiteY0" fmla="*/ 0 h 633213"/>
              <a:gd name="connsiteX1" fmla="*/ 584000 w 1140320"/>
              <a:gd name="connsiteY1" fmla="*/ 288032 h 633213"/>
              <a:gd name="connsiteX2" fmla="*/ 439984 w 1140320"/>
              <a:gd name="connsiteY2" fmla="*/ 288033 h 633213"/>
              <a:gd name="connsiteX3" fmla="*/ 7937 w 1140320"/>
              <a:gd name="connsiteY3" fmla="*/ 633213 h 633213"/>
              <a:gd name="connsiteX0" fmla="*/ 872033 w 1140320"/>
              <a:gd name="connsiteY0" fmla="*/ 0 h 633213"/>
              <a:gd name="connsiteX1" fmla="*/ 584000 w 1140320"/>
              <a:gd name="connsiteY1" fmla="*/ 288032 h 633213"/>
              <a:gd name="connsiteX2" fmla="*/ 271586 w 1140320"/>
              <a:gd name="connsiteY2" fmla="*/ 288033 h 633213"/>
              <a:gd name="connsiteX3" fmla="*/ 7937 w 1140320"/>
              <a:gd name="connsiteY3" fmla="*/ 633213 h 633213"/>
              <a:gd name="connsiteX0" fmla="*/ 872033 w 1140320"/>
              <a:gd name="connsiteY0" fmla="*/ 0 h 633213"/>
              <a:gd name="connsiteX1" fmla="*/ 728016 w 1140320"/>
              <a:gd name="connsiteY1" fmla="*/ 288033 h 633213"/>
              <a:gd name="connsiteX2" fmla="*/ 271586 w 1140320"/>
              <a:gd name="connsiteY2" fmla="*/ 288033 h 633213"/>
              <a:gd name="connsiteX3" fmla="*/ 7937 w 1140320"/>
              <a:gd name="connsiteY3" fmla="*/ 633213 h 633213"/>
              <a:gd name="connsiteX0" fmla="*/ 872033 w 1140320"/>
              <a:gd name="connsiteY0" fmla="*/ 0 h 633213"/>
              <a:gd name="connsiteX1" fmla="*/ 728016 w 1140320"/>
              <a:gd name="connsiteY1" fmla="*/ 288033 h 633213"/>
              <a:gd name="connsiteX2" fmla="*/ 271586 w 1140320"/>
              <a:gd name="connsiteY2" fmla="*/ 288033 h 633213"/>
              <a:gd name="connsiteX3" fmla="*/ 7937 w 1140320"/>
              <a:gd name="connsiteY3" fmla="*/ 633213 h 633213"/>
              <a:gd name="connsiteX0" fmla="*/ 872033 w 1140320"/>
              <a:gd name="connsiteY0" fmla="*/ 0 h 633213"/>
              <a:gd name="connsiteX1" fmla="*/ 728016 w 1140320"/>
              <a:gd name="connsiteY1" fmla="*/ 288033 h 633213"/>
              <a:gd name="connsiteX2" fmla="*/ 271586 w 1140320"/>
              <a:gd name="connsiteY2" fmla="*/ 288033 h 633213"/>
              <a:gd name="connsiteX3" fmla="*/ 7937 w 1140320"/>
              <a:gd name="connsiteY3" fmla="*/ 633213 h 633213"/>
              <a:gd name="connsiteX0" fmla="*/ 872033 w 1140320"/>
              <a:gd name="connsiteY0" fmla="*/ 0 h 633213"/>
              <a:gd name="connsiteX1" fmla="*/ 439984 w 1140320"/>
              <a:gd name="connsiteY1" fmla="*/ 288033 h 633213"/>
              <a:gd name="connsiteX2" fmla="*/ 271586 w 1140320"/>
              <a:gd name="connsiteY2" fmla="*/ 288033 h 633213"/>
              <a:gd name="connsiteX3" fmla="*/ 7937 w 1140320"/>
              <a:gd name="connsiteY3" fmla="*/ 633213 h 633213"/>
              <a:gd name="connsiteX0" fmla="*/ 872033 w 872033"/>
              <a:gd name="connsiteY0" fmla="*/ 0 h 633213"/>
              <a:gd name="connsiteX1" fmla="*/ 271586 w 872033"/>
              <a:gd name="connsiteY1" fmla="*/ 288033 h 633213"/>
              <a:gd name="connsiteX2" fmla="*/ 7937 w 872033"/>
              <a:gd name="connsiteY2" fmla="*/ 633213 h 633213"/>
              <a:gd name="connsiteX0" fmla="*/ 894953 w 894953"/>
              <a:gd name="connsiteY0" fmla="*/ 0 h 686146"/>
              <a:gd name="connsiteX1" fmla="*/ 271586 w 894953"/>
              <a:gd name="connsiteY1" fmla="*/ 340966 h 686146"/>
              <a:gd name="connsiteX2" fmla="*/ 7937 w 894953"/>
              <a:gd name="connsiteY2" fmla="*/ 686146 h 686146"/>
            </a:gdLst>
            <a:ahLst/>
            <a:cxnLst>
              <a:cxn ang="0">
                <a:pos x="connsiteX0" y="connsiteY0"/>
              </a:cxn>
              <a:cxn ang="0">
                <a:pos x="connsiteX1" y="connsiteY1"/>
              </a:cxn>
              <a:cxn ang="0">
                <a:pos x="connsiteX2" y="connsiteY2"/>
              </a:cxn>
            </a:cxnLst>
            <a:rect l="l" t="t" r="r" b="b"/>
            <a:pathLst>
              <a:path w="894953" h="686146">
                <a:moveTo>
                  <a:pt x="894953" y="0"/>
                </a:moveTo>
                <a:cubicBezTo>
                  <a:pt x="769860" y="60007"/>
                  <a:pt x="415602" y="235431"/>
                  <a:pt x="271586" y="340966"/>
                </a:cubicBezTo>
                <a:cubicBezTo>
                  <a:pt x="199578" y="398496"/>
                  <a:pt x="0" y="553193"/>
                  <a:pt x="7937" y="686146"/>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6" name="Freeform 35"/>
          <p:cNvSpPr/>
          <p:nvPr/>
        </p:nvSpPr>
        <p:spPr>
          <a:xfrm>
            <a:off x="1240088" y="4744218"/>
            <a:ext cx="6644282" cy="686146"/>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Lst>
            <a:ahLst/>
            <a:cxnLst>
              <a:cxn ang="0">
                <a:pos x="connsiteX0" y="connsiteY0"/>
              </a:cxn>
              <a:cxn ang="0">
                <a:pos x="connsiteX1" y="connsiteY1"/>
              </a:cxn>
              <a:cxn ang="0">
                <a:pos x="connsiteX2" y="connsiteY2"/>
              </a:cxn>
              <a:cxn ang="0">
                <a:pos x="connsiteX3" y="connsiteY3"/>
              </a:cxn>
            </a:cxnLst>
            <a:rect l="l" t="t" r="r" b="b"/>
            <a:pathLst>
              <a:path w="6644282" h="686146">
                <a:moveTo>
                  <a:pt x="0" y="0"/>
                </a:moveTo>
                <a:cubicBezTo>
                  <a:pt x="268287" y="300037"/>
                  <a:pt x="1468449" y="272137"/>
                  <a:pt x="2395809" y="340966"/>
                </a:cubicBezTo>
                <a:cubicBezTo>
                  <a:pt x="3323169" y="409795"/>
                  <a:pt x="4856082" y="355444"/>
                  <a:pt x="5564161" y="412974"/>
                </a:cubicBezTo>
                <a:cubicBezTo>
                  <a:pt x="6272240" y="470504"/>
                  <a:pt x="6636345" y="553193"/>
                  <a:pt x="6644282" y="686146"/>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7" name="Freeform 36"/>
          <p:cNvSpPr/>
          <p:nvPr/>
        </p:nvSpPr>
        <p:spPr>
          <a:xfrm>
            <a:off x="962418" y="3704809"/>
            <a:ext cx="5121749" cy="1752416"/>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 name="connsiteX0" fmla="*/ 0 w 5709806"/>
              <a:gd name="connsiteY0" fmla="*/ 0 h 686146"/>
              <a:gd name="connsiteX1" fmla="*/ 2395809 w 5709806"/>
              <a:gd name="connsiteY1" fmla="*/ 340966 h 686146"/>
              <a:gd name="connsiteX2" fmla="*/ 5564161 w 5709806"/>
              <a:gd name="connsiteY2" fmla="*/ 412974 h 686146"/>
              <a:gd name="connsiteX3" fmla="*/ 1521939 w 5709806"/>
              <a:gd name="connsiteY3" fmla="*/ 686146 h 686146"/>
              <a:gd name="connsiteX0" fmla="*/ 0 w 2589459"/>
              <a:gd name="connsiteY0" fmla="*/ 0 h 686146"/>
              <a:gd name="connsiteX1" fmla="*/ 2395809 w 2589459"/>
              <a:gd name="connsiteY1" fmla="*/ 340966 h 686146"/>
              <a:gd name="connsiteX2" fmla="*/ 1161899 w 2589459"/>
              <a:gd name="connsiteY2" fmla="*/ 542130 h 686146"/>
              <a:gd name="connsiteX3" fmla="*/ 1521939 w 2589459"/>
              <a:gd name="connsiteY3" fmla="*/ 686146 h 686146"/>
              <a:gd name="connsiteX0" fmla="*/ 0 w 1521939"/>
              <a:gd name="connsiteY0" fmla="*/ 0 h 686146"/>
              <a:gd name="connsiteX1" fmla="*/ 729852 w 1521939"/>
              <a:gd name="connsiteY1" fmla="*/ 542130 h 686146"/>
              <a:gd name="connsiteX2" fmla="*/ 1161899 w 1521939"/>
              <a:gd name="connsiteY2" fmla="*/ 542130 h 686146"/>
              <a:gd name="connsiteX3" fmla="*/ 1521939 w 1521939"/>
              <a:gd name="connsiteY3" fmla="*/ 686146 h 686146"/>
              <a:gd name="connsiteX0" fmla="*/ 0 w 1521939"/>
              <a:gd name="connsiteY0" fmla="*/ 0 h 686146"/>
              <a:gd name="connsiteX1" fmla="*/ 181222 w 1521939"/>
              <a:gd name="connsiteY1" fmla="*/ 175641 h 686146"/>
              <a:gd name="connsiteX2" fmla="*/ 729852 w 1521939"/>
              <a:gd name="connsiteY2" fmla="*/ 542130 h 686146"/>
              <a:gd name="connsiteX3" fmla="*/ 1161899 w 1521939"/>
              <a:gd name="connsiteY3" fmla="*/ 542130 h 686146"/>
              <a:gd name="connsiteX4" fmla="*/ 1521939 w 1521939"/>
              <a:gd name="connsiteY4" fmla="*/ 686146 h 686146"/>
              <a:gd name="connsiteX0" fmla="*/ 0 w 1521939"/>
              <a:gd name="connsiteY0" fmla="*/ 0 h 686146"/>
              <a:gd name="connsiteX1" fmla="*/ 201413 w 1521939"/>
              <a:gd name="connsiteY1" fmla="*/ 254098 h 686146"/>
              <a:gd name="connsiteX2" fmla="*/ 729852 w 1521939"/>
              <a:gd name="connsiteY2" fmla="*/ 542130 h 686146"/>
              <a:gd name="connsiteX3" fmla="*/ 1161899 w 1521939"/>
              <a:gd name="connsiteY3" fmla="*/ 542130 h 686146"/>
              <a:gd name="connsiteX4" fmla="*/ 1521939 w 1521939"/>
              <a:gd name="connsiteY4" fmla="*/ 686146 h 686146"/>
              <a:gd name="connsiteX0" fmla="*/ 0 w 5048496"/>
              <a:gd name="connsiteY0" fmla="*/ 0 h 1653678"/>
              <a:gd name="connsiteX1" fmla="*/ 3727970 w 5048496"/>
              <a:gd name="connsiteY1" fmla="*/ 1221630 h 1653678"/>
              <a:gd name="connsiteX2" fmla="*/ 4256409 w 5048496"/>
              <a:gd name="connsiteY2" fmla="*/ 1509662 h 1653678"/>
              <a:gd name="connsiteX3" fmla="*/ 4688456 w 5048496"/>
              <a:gd name="connsiteY3" fmla="*/ 1509662 h 1653678"/>
              <a:gd name="connsiteX4" fmla="*/ 5048496 w 5048496"/>
              <a:gd name="connsiteY4" fmla="*/ 1653678 h 1653678"/>
              <a:gd name="connsiteX0" fmla="*/ 0 w 5048496"/>
              <a:gd name="connsiteY0" fmla="*/ 251610 h 2012882"/>
              <a:gd name="connsiteX1" fmla="*/ 1366564 w 5048496"/>
              <a:gd name="connsiteY1" fmla="*/ 251610 h 2012882"/>
              <a:gd name="connsiteX2" fmla="*/ 4256409 w 5048496"/>
              <a:gd name="connsiteY2" fmla="*/ 1761272 h 2012882"/>
              <a:gd name="connsiteX3" fmla="*/ 4688456 w 5048496"/>
              <a:gd name="connsiteY3" fmla="*/ 1761272 h 2012882"/>
              <a:gd name="connsiteX4" fmla="*/ 5048496 w 5048496"/>
              <a:gd name="connsiteY4" fmla="*/ 1905288 h 2012882"/>
              <a:gd name="connsiteX0" fmla="*/ 0 w 5048496"/>
              <a:gd name="connsiteY0" fmla="*/ 251610 h 1947766"/>
              <a:gd name="connsiteX1" fmla="*/ 1366564 w 5048496"/>
              <a:gd name="connsiteY1" fmla="*/ 251610 h 1947766"/>
              <a:gd name="connsiteX2" fmla="*/ 2231404 w 5048496"/>
              <a:gd name="connsiteY2" fmla="*/ 642308 h 1947766"/>
              <a:gd name="connsiteX3" fmla="*/ 4256409 w 5048496"/>
              <a:gd name="connsiteY3" fmla="*/ 1761272 h 1947766"/>
              <a:gd name="connsiteX4" fmla="*/ 4688456 w 5048496"/>
              <a:gd name="connsiteY4" fmla="*/ 1761272 h 1947766"/>
              <a:gd name="connsiteX5" fmla="*/ 5048496 w 5048496"/>
              <a:gd name="connsiteY5" fmla="*/ 1905288 h 1947766"/>
              <a:gd name="connsiteX0" fmla="*/ 0 w 5048496"/>
              <a:gd name="connsiteY0" fmla="*/ 251610 h 1917289"/>
              <a:gd name="connsiteX1" fmla="*/ 1366564 w 5048496"/>
              <a:gd name="connsiteY1" fmla="*/ 251610 h 1917289"/>
              <a:gd name="connsiteX2" fmla="*/ 2312193 w 5048496"/>
              <a:gd name="connsiteY2" fmla="*/ 825168 h 1917289"/>
              <a:gd name="connsiteX3" fmla="*/ 4256409 w 5048496"/>
              <a:gd name="connsiteY3" fmla="*/ 1761272 h 1917289"/>
              <a:gd name="connsiteX4" fmla="*/ 4688456 w 5048496"/>
              <a:gd name="connsiteY4" fmla="*/ 1761272 h 1917289"/>
              <a:gd name="connsiteX5" fmla="*/ 5048496 w 5048496"/>
              <a:gd name="connsiteY5" fmla="*/ 1905288 h 1917289"/>
              <a:gd name="connsiteX0" fmla="*/ 0 w 5048496"/>
              <a:gd name="connsiteY0" fmla="*/ 251609 h 1917288"/>
              <a:gd name="connsiteX1" fmla="*/ 1628117 w 5048496"/>
              <a:gd name="connsiteY1" fmla="*/ 251610 h 1917288"/>
              <a:gd name="connsiteX2" fmla="*/ 2312193 w 5048496"/>
              <a:gd name="connsiteY2" fmla="*/ 825167 h 1917288"/>
              <a:gd name="connsiteX3" fmla="*/ 4256409 w 5048496"/>
              <a:gd name="connsiteY3" fmla="*/ 1761271 h 1917288"/>
              <a:gd name="connsiteX4" fmla="*/ 4688456 w 5048496"/>
              <a:gd name="connsiteY4" fmla="*/ 1761271 h 1917288"/>
              <a:gd name="connsiteX5" fmla="*/ 5048496 w 5048496"/>
              <a:gd name="connsiteY5" fmla="*/ 1905287 h 1917288"/>
              <a:gd name="connsiteX0" fmla="*/ 0 w 5048496"/>
              <a:gd name="connsiteY0" fmla="*/ 95077 h 1760756"/>
              <a:gd name="connsiteX1" fmla="*/ 1628117 w 5048496"/>
              <a:gd name="connsiteY1" fmla="*/ 95078 h 1760756"/>
              <a:gd name="connsiteX2" fmla="*/ 2312193 w 5048496"/>
              <a:gd name="connsiteY2" fmla="*/ 668635 h 1760756"/>
              <a:gd name="connsiteX3" fmla="*/ 4256409 w 5048496"/>
              <a:gd name="connsiteY3" fmla="*/ 1604739 h 1760756"/>
              <a:gd name="connsiteX4" fmla="*/ 4688456 w 5048496"/>
              <a:gd name="connsiteY4" fmla="*/ 1604739 h 1760756"/>
              <a:gd name="connsiteX5" fmla="*/ 5048496 w 5048496"/>
              <a:gd name="connsiteY5" fmla="*/ 1748755 h 1760756"/>
              <a:gd name="connsiteX0" fmla="*/ 0 w 5048496"/>
              <a:gd name="connsiteY0" fmla="*/ 95077 h 1760756"/>
              <a:gd name="connsiteX1" fmla="*/ 1628117 w 5048496"/>
              <a:gd name="connsiteY1" fmla="*/ 95078 h 1760756"/>
              <a:gd name="connsiteX2" fmla="*/ 2312193 w 5048496"/>
              <a:gd name="connsiteY2" fmla="*/ 668635 h 1760756"/>
              <a:gd name="connsiteX3" fmla="*/ 4040385 w 5048496"/>
              <a:gd name="connsiteY3" fmla="*/ 812651 h 1760756"/>
              <a:gd name="connsiteX4" fmla="*/ 4688456 w 5048496"/>
              <a:gd name="connsiteY4" fmla="*/ 1604739 h 1760756"/>
              <a:gd name="connsiteX5" fmla="*/ 5048496 w 5048496"/>
              <a:gd name="connsiteY5" fmla="*/ 1748755 h 1760756"/>
              <a:gd name="connsiteX0" fmla="*/ 0 w 5048496"/>
              <a:gd name="connsiteY0" fmla="*/ 95077 h 1760756"/>
              <a:gd name="connsiteX1" fmla="*/ 1628117 w 5048496"/>
              <a:gd name="connsiteY1" fmla="*/ 95078 h 1760756"/>
              <a:gd name="connsiteX2" fmla="*/ 2312193 w 5048496"/>
              <a:gd name="connsiteY2" fmla="*/ 596627 h 1760756"/>
              <a:gd name="connsiteX3" fmla="*/ 4040385 w 5048496"/>
              <a:gd name="connsiteY3" fmla="*/ 812651 h 1760756"/>
              <a:gd name="connsiteX4" fmla="*/ 4688456 w 5048496"/>
              <a:gd name="connsiteY4" fmla="*/ 1604739 h 1760756"/>
              <a:gd name="connsiteX5" fmla="*/ 5048496 w 5048496"/>
              <a:gd name="connsiteY5" fmla="*/ 1748755 h 1760756"/>
              <a:gd name="connsiteX0" fmla="*/ 0 w 5048496"/>
              <a:gd name="connsiteY0" fmla="*/ 95077 h 1760756"/>
              <a:gd name="connsiteX1" fmla="*/ 1628117 w 5048496"/>
              <a:gd name="connsiteY1" fmla="*/ 95078 h 1760756"/>
              <a:gd name="connsiteX2" fmla="*/ 2168177 w 5048496"/>
              <a:gd name="connsiteY2" fmla="*/ 596627 h 1760756"/>
              <a:gd name="connsiteX3" fmla="*/ 4040385 w 5048496"/>
              <a:gd name="connsiteY3" fmla="*/ 812651 h 1760756"/>
              <a:gd name="connsiteX4" fmla="*/ 4688456 w 5048496"/>
              <a:gd name="connsiteY4" fmla="*/ 1604739 h 1760756"/>
              <a:gd name="connsiteX5" fmla="*/ 5048496 w 5048496"/>
              <a:gd name="connsiteY5" fmla="*/ 1748755 h 1760756"/>
              <a:gd name="connsiteX0" fmla="*/ 0 w 5048496"/>
              <a:gd name="connsiteY0" fmla="*/ 86737 h 1752416"/>
              <a:gd name="connsiteX1" fmla="*/ 326404 w 5048496"/>
              <a:gd name="connsiteY1" fmla="*/ 67860 h 1752416"/>
              <a:gd name="connsiteX2" fmla="*/ 1628117 w 5048496"/>
              <a:gd name="connsiteY2" fmla="*/ 86738 h 1752416"/>
              <a:gd name="connsiteX3" fmla="*/ 2168177 w 5048496"/>
              <a:gd name="connsiteY3" fmla="*/ 588287 h 1752416"/>
              <a:gd name="connsiteX4" fmla="*/ 4040385 w 5048496"/>
              <a:gd name="connsiteY4" fmla="*/ 804311 h 1752416"/>
              <a:gd name="connsiteX5" fmla="*/ 4688456 w 5048496"/>
              <a:gd name="connsiteY5" fmla="*/ 1596399 h 1752416"/>
              <a:gd name="connsiteX6" fmla="*/ 5048496 w 5048496"/>
              <a:gd name="connsiteY6" fmla="*/ 1740415 h 1752416"/>
              <a:gd name="connsiteX0" fmla="*/ 0 w 5048496"/>
              <a:gd name="connsiteY0" fmla="*/ 86737 h 1752416"/>
              <a:gd name="connsiteX1" fmla="*/ 511993 w 5048496"/>
              <a:gd name="connsiteY1" fmla="*/ 86737 h 1752416"/>
              <a:gd name="connsiteX2" fmla="*/ 1628117 w 5048496"/>
              <a:gd name="connsiteY2" fmla="*/ 86738 h 1752416"/>
              <a:gd name="connsiteX3" fmla="*/ 2168177 w 5048496"/>
              <a:gd name="connsiteY3" fmla="*/ 588287 h 1752416"/>
              <a:gd name="connsiteX4" fmla="*/ 4040385 w 5048496"/>
              <a:gd name="connsiteY4" fmla="*/ 804311 h 1752416"/>
              <a:gd name="connsiteX5" fmla="*/ 4688456 w 5048496"/>
              <a:gd name="connsiteY5" fmla="*/ 1596399 h 1752416"/>
              <a:gd name="connsiteX6" fmla="*/ 5048496 w 5048496"/>
              <a:gd name="connsiteY6" fmla="*/ 1740415 h 1752416"/>
              <a:gd name="connsiteX0" fmla="*/ 113400 w 5161896"/>
              <a:gd name="connsiteY0" fmla="*/ 86737 h 1752416"/>
              <a:gd name="connsiteX1" fmla="*/ 85332 w 5161896"/>
              <a:gd name="connsiteY1" fmla="*/ 0 h 1752416"/>
              <a:gd name="connsiteX2" fmla="*/ 625393 w 5161896"/>
              <a:gd name="connsiteY2" fmla="*/ 86737 h 1752416"/>
              <a:gd name="connsiteX3" fmla="*/ 1741517 w 5161896"/>
              <a:gd name="connsiteY3" fmla="*/ 86738 h 1752416"/>
              <a:gd name="connsiteX4" fmla="*/ 2281577 w 5161896"/>
              <a:gd name="connsiteY4" fmla="*/ 588287 h 1752416"/>
              <a:gd name="connsiteX5" fmla="*/ 4153785 w 5161896"/>
              <a:gd name="connsiteY5" fmla="*/ 804311 h 1752416"/>
              <a:gd name="connsiteX6" fmla="*/ 4801856 w 5161896"/>
              <a:gd name="connsiteY6" fmla="*/ 1596399 h 1752416"/>
              <a:gd name="connsiteX7" fmla="*/ 5161896 w 5161896"/>
              <a:gd name="connsiteY7" fmla="*/ 1740415 h 1752416"/>
              <a:gd name="connsiteX0" fmla="*/ 113400 w 5161896"/>
              <a:gd name="connsiteY0" fmla="*/ 86737 h 1752416"/>
              <a:gd name="connsiteX1" fmla="*/ 85332 w 5161896"/>
              <a:gd name="connsiteY1" fmla="*/ 0 h 1752416"/>
              <a:gd name="connsiteX2" fmla="*/ 317817 w 5161896"/>
              <a:gd name="connsiteY2" fmla="*/ 86737 h 1752416"/>
              <a:gd name="connsiteX3" fmla="*/ 1741517 w 5161896"/>
              <a:gd name="connsiteY3" fmla="*/ 86738 h 1752416"/>
              <a:gd name="connsiteX4" fmla="*/ 2281577 w 5161896"/>
              <a:gd name="connsiteY4" fmla="*/ 588287 h 1752416"/>
              <a:gd name="connsiteX5" fmla="*/ 4153785 w 5161896"/>
              <a:gd name="connsiteY5" fmla="*/ 804311 h 1752416"/>
              <a:gd name="connsiteX6" fmla="*/ 4801856 w 5161896"/>
              <a:gd name="connsiteY6" fmla="*/ 1596399 h 1752416"/>
              <a:gd name="connsiteX7" fmla="*/ 5161896 w 5161896"/>
              <a:gd name="connsiteY7" fmla="*/ 1740415 h 1752416"/>
              <a:gd name="connsiteX0" fmla="*/ 73253 w 5121749"/>
              <a:gd name="connsiteY0" fmla="*/ 86737 h 1752416"/>
              <a:gd name="connsiteX1" fmla="*/ 85332 w 5121749"/>
              <a:gd name="connsiteY1" fmla="*/ 48810 h 1752416"/>
              <a:gd name="connsiteX2" fmla="*/ 277670 w 5121749"/>
              <a:gd name="connsiteY2" fmla="*/ 86737 h 1752416"/>
              <a:gd name="connsiteX3" fmla="*/ 1701370 w 5121749"/>
              <a:gd name="connsiteY3" fmla="*/ 86738 h 1752416"/>
              <a:gd name="connsiteX4" fmla="*/ 2241430 w 5121749"/>
              <a:gd name="connsiteY4" fmla="*/ 588287 h 1752416"/>
              <a:gd name="connsiteX5" fmla="*/ 4113638 w 5121749"/>
              <a:gd name="connsiteY5" fmla="*/ 804311 h 1752416"/>
              <a:gd name="connsiteX6" fmla="*/ 4761709 w 5121749"/>
              <a:gd name="connsiteY6" fmla="*/ 1596399 h 1752416"/>
              <a:gd name="connsiteX7" fmla="*/ 5121749 w 5121749"/>
              <a:gd name="connsiteY7" fmla="*/ 1740415 h 175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1749" h="1752416">
                <a:moveTo>
                  <a:pt x="73253" y="86737"/>
                </a:moveTo>
                <a:cubicBezTo>
                  <a:pt x="73679" y="86766"/>
                  <a:pt x="0" y="48810"/>
                  <a:pt x="85332" y="48810"/>
                </a:cubicBezTo>
                <a:cubicBezTo>
                  <a:pt x="265352" y="77722"/>
                  <a:pt x="8330" y="80416"/>
                  <a:pt x="277670" y="86737"/>
                </a:cubicBezTo>
                <a:cubicBezTo>
                  <a:pt x="547010" y="93058"/>
                  <a:pt x="1394408" y="0"/>
                  <a:pt x="1701370" y="86738"/>
                </a:cubicBezTo>
                <a:cubicBezTo>
                  <a:pt x="2073271" y="151854"/>
                  <a:pt x="1839385" y="468692"/>
                  <a:pt x="2241430" y="588287"/>
                </a:cubicBezTo>
                <a:cubicBezTo>
                  <a:pt x="2643475" y="707882"/>
                  <a:pt x="3693592" y="636292"/>
                  <a:pt x="4113638" y="804311"/>
                </a:cubicBezTo>
                <a:cubicBezTo>
                  <a:pt x="4533684" y="972330"/>
                  <a:pt x="4593690" y="1440382"/>
                  <a:pt x="4761709" y="1596399"/>
                </a:cubicBezTo>
                <a:cubicBezTo>
                  <a:pt x="4929728" y="1752416"/>
                  <a:pt x="5113812" y="1607462"/>
                  <a:pt x="5121749" y="1740415"/>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8" name="Freeform 37"/>
          <p:cNvSpPr/>
          <p:nvPr/>
        </p:nvSpPr>
        <p:spPr>
          <a:xfrm>
            <a:off x="1633329" y="3791546"/>
            <a:ext cx="4666864" cy="1638818"/>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 name="connsiteX0" fmla="*/ 0 w 5709806"/>
              <a:gd name="connsiteY0" fmla="*/ 0 h 686146"/>
              <a:gd name="connsiteX1" fmla="*/ 2395809 w 5709806"/>
              <a:gd name="connsiteY1" fmla="*/ 340966 h 686146"/>
              <a:gd name="connsiteX2" fmla="*/ 5564161 w 5709806"/>
              <a:gd name="connsiteY2" fmla="*/ 412974 h 686146"/>
              <a:gd name="connsiteX3" fmla="*/ 1521939 w 5709806"/>
              <a:gd name="connsiteY3" fmla="*/ 686146 h 686146"/>
              <a:gd name="connsiteX0" fmla="*/ 0 w 2589459"/>
              <a:gd name="connsiteY0" fmla="*/ 0 h 686146"/>
              <a:gd name="connsiteX1" fmla="*/ 2395809 w 2589459"/>
              <a:gd name="connsiteY1" fmla="*/ 340966 h 686146"/>
              <a:gd name="connsiteX2" fmla="*/ 1161899 w 2589459"/>
              <a:gd name="connsiteY2" fmla="*/ 542130 h 686146"/>
              <a:gd name="connsiteX3" fmla="*/ 1521939 w 2589459"/>
              <a:gd name="connsiteY3" fmla="*/ 686146 h 686146"/>
              <a:gd name="connsiteX0" fmla="*/ 0 w 1521939"/>
              <a:gd name="connsiteY0" fmla="*/ 0 h 686146"/>
              <a:gd name="connsiteX1" fmla="*/ 729852 w 1521939"/>
              <a:gd name="connsiteY1" fmla="*/ 542130 h 686146"/>
              <a:gd name="connsiteX2" fmla="*/ 1161899 w 1521939"/>
              <a:gd name="connsiteY2" fmla="*/ 542130 h 686146"/>
              <a:gd name="connsiteX3" fmla="*/ 1521939 w 1521939"/>
              <a:gd name="connsiteY3" fmla="*/ 686146 h 686146"/>
              <a:gd name="connsiteX0" fmla="*/ 0 w 4666864"/>
              <a:gd name="connsiteY0" fmla="*/ 0 h 1638818"/>
              <a:gd name="connsiteX1" fmla="*/ 729852 w 4666864"/>
              <a:gd name="connsiteY1" fmla="*/ 542130 h 1638818"/>
              <a:gd name="connsiteX2" fmla="*/ 1161899 w 4666864"/>
              <a:gd name="connsiteY2" fmla="*/ 542130 h 1638818"/>
              <a:gd name="connsiteX3" fmla="*/ 4666864 w 4666864"/>
              <a:gd name="connsiteY3" fmla="*/ 1638818 h 1638818"/>
              <a:gd name="connsiteX0" fmla="*/ 0 w 4666864"/>
              <a:gd name="connsiteY0" fmla="*/ 0 h 1638818"/>
              <a:gd name="connsiteX1" fmla="*/ 729852 w 4666864"/>
              <a:gd name="connsiteY1" fmla="*/ 542130 h 1638818"/>
              <a:gd name="connsiteX2" fmla="*/ 3442727 w 4666864"/>
              <a:gd name="connsiteY2" fmla="*/ 789582 h 1638818"/>
              <a:gd name="connsiteX3" fmla="*/ 4666864 w 4666864"/>
              <a:gd name="connsiteY3" fmla="*/ 1638818 h 1638818"/>
              <a:gd name="connsiteX0" fmla="*/ 0 w 4666864"/>
              <a:gd name="connsiteY0" fmla="*/ 0 h 1638818"/>
              <a:gd name="connsiteX1" fmla="*/ 424071 w 4666864"/>
              <a:gd name="connsiteY1" fmla="*/ 438323 h 1638818"/>
              <a:gd name="connsiteX2" fmla="*/ 729852 w 4666864"/>
              <a:gd name="connsiteY2" fmla="*/ 542130 h 1638818"/>
              <a:gd name="connsiteX3" fmla="*/ 3442727 w 4666864"/>
              <a:gd name="connsiteY3" fmla="*/ 789582 h 1638818"/>
              <a:gd name="connsiteX4" fmla="*/ 4666864 w 4666864"/>
              <a:gd name="connsiteY4" fmla="*/ 1638818 h 1638818"/>
              <a:gd name="connsiteX0" fmla="*/ 0 w 4666864"/>
              <a:gd name="connsiteY0" fmla="*/ 0 h 1638818"/>
              <a:gd name="connsiteX1" fmla="*/ 346383 w 4666864"/>
              <a:gd name="connsiteY1" fmla="*/ 141510 h 1638818"/>
              <a:gd name="connsiteX2" fmla="*/ 729852 w 4666864"/>
              <a:gd name="connsiteY2" fmla="*/ 542130 h 1638818"/>
              <a:gd name="connsiteX3" fmla="*/ 3442727 w 4666864"/>
              <a:gd name="connsiteY3" fmla="*/ 789582 h 1638818"/>
              <a:gd name="connsiteX4" fmla="*/ 4666864 w 4666864"/>
              <a:gd name="connsiteY4" fmla="*/ 1638818 h 16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864" h="1638818">
                <a:moveTo>
                  <a:pt x="0" y="0"/>
                </a:moveTo>
                <a:cubicBezTo>
                  <a:pt x="70678" y="73054"/>
                  <a:pt x="224741" y="51155"/>
                  <a:pt x="346383" y="141510"/>
                </a:cubicBezTo>
                <a:cubicBezTo>
                  <a:pt x="468025" y="231865"/>
                  <a:pt x="213795" y="434118"/>
                  <a:pt x="729852" y="542130"/>
                </a:cubicBezTo>
                <a:cubicBezTo>
                  <a:pt x="1245909" y="650142"/>
                  <a:pt x="2786558" y="606801"/>
                  <a:pt x="3442727" y="789582"/>
                </a:cubicBezTo>
                <a:cubicBezTo>
                  <a:pt x="4098896" y="972363"/>
                  <a:pt x="4658927" y="1505865"/>
                  <a:pt x="4666864" y="1638818"/>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9" name="Freeform 38"/>
          <p:cNvSpPr/>
          <p:nvPr/>
        </p:nvSpPr>
        <p:spPr>
          <a:xfrm>
            <a:off x="1228724" y="4725168"/>
            <a:ext cx="3199260" cy="705196"/>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 name="connsiteX0" fmla="*/ 0 w 6808045"/>
              <a:gd name="connsiteY0" fmla="*/ 0 h 857595"/>
              <a:gd name="connsiteX1" fmla="*/ 2559572 w 6808045"/>
              <a:gd name="connsiteY1" fmla="*/ 512415 h 857595"/>
              <a:gd name="connsiteX2" fmla="*/ 5727924 w 6808045"/>
              <a:gd name="connsiteY2" fmla="*/ 584423 h 857595"/>
              <a:gd name="connsiteX3" fmla="*/ 6808045 w 6808045"/>
              <a:gd name="connsiteY3" fmla="*/ 857595 h 857595"/>
              <a:gd name="connsiteX0" fmla="*/ 0 w 6808045"/>
              <a:gd name="connsiteY0" fmla="*/ 0 h 857595"/>
              <a:gd name="connsiteX1" fmla="*/ 1173511 w 6808045"/>
              <a:gd name="connsiteY1" fmla="*/ 432024 h 857595"/>
              <a:gd name="connsiteX2" fmla="*/ 5727924 w 6808045"/>
              <a:gd name="connsiteY2" fmla="*/ 584423 h 857595"/>
              <a:gd name="connsiteX3" fmla="*/ 6808045 w 6808045"/>
              <a:gd name="connsiteY3" fmla="*/ 857595 h 857595"/>
              <a:gd name="connsiteX0" fmla="*/ 0 w 6808045"/>
              <a:gd name="connsiteY0" fmla="*/ 0 h 857595"/>
              <a:gd name="connsiteX1" fmla="*/ 1173511 w 6808045"/>
              <a:gd name="connsiteY1" fmla="*/ 432024 h 857595"/>
              <a:gd name="connsiteX2" fmla="*/ 2551188 w 6808045"/>
              <a:gd name="connsiteY2" fmla="*/ 576040 h 857595"/>
              <a:gd name="connsiteX3" fmla="*/ 6808045 w 6808045"/>
              <a:gd name="connsiteY3" fmla="*/ 857595 h 857595"/>
              <a:gd name="connsiteX0" fmla="*/ 0 w 3199260"/>
              <a:gd name="connsiteY0" fmla="*/ 0 h 705196"/>
              <a:gd name="connsiteX1" fmla="*/ 1173511 w 3199260"/>
              <a:gd name="connsiteY1" fmla="*/ 432024 h 705196"/>
              <a:gd name="connsiteX2" fmla="*/ 2551188 w 3199260"/>
              <a:gd name="connsiteY2" fmla="*/ 576040 h 705196"/>
              <a:gd name="connsiteX3" fmla="*/ 3199260 w 3199260"/>
              <a:gd name="connsiteY3" fmla="*/ 705196 h 705196"/>
              <a:gd name="connsiteX0" fmla="*/ 0 w 3199260"/>
              <a:gd name="connsiteY0" fmla="*/ 0 h 705196"/>
              <a:gd name="connsiteX1" fmla="*/ 1173511 w 3199260"/>
              <a:gd name="connsiteY1" fmla="*/ 432024 h 705196"/>
              <a:gd name="connsiteX2" fmla="*/ 2407172 w 3199260"/>
              <a:gd name="connsiteY2" fmla="*/ 576040 h 705196"/>
              <a:gd name="connsiteX3" fmla="*/ 3199260 w 3199260"/>
              <a:gd name="connsiteY3" fmla="*/ 705196 h 705196"/>
              <a:gd name="connsiteX0" fmla="*/ 0 w 3199260"/>
              <a:gd name="connsiteY0" fmla="*/ 0 h 705196"/>
              <a:gd name="connsiteX1" fmla="*/ 1173511 w 3199260"/>
              <a:gd name="connsiteY1" fmla="*/ 432024 h 705196"/>
              <a:gd name="connsiteX2" fmla="*/ 2495551 w 3199260"/>
              <a:gd name="connsiteY2" fmla="*/ 503238 h 705196"/>
              <a:gd name="connsiteX3" fmla="*/ 3199260 w 3199260"/>
              <a:gd name="connsiteY3" fmla="*/ 705196 h 705196"/>
              <a:gd name="connsiteX0" fmla="*/ 0 w 3199260"/>
              <a:gd name="connsiteY0" fmla="*/ 0 h 705196"/>
              <a:gd name="connsiteX1" fmla="*/ 878236 w 3199260"/>
              <a:gd name="connsiteY1" fmla="*/ 365349 h 705196"/>
              <a:gd name="connsiteX2" fmla="*/ 2495551 w 3199260"/>
              <a:gd name="connsiteY2" fmla="*/ 503238 h 705196"/>
              <a:gd name="connsiteX3" fmla="*/ 3199260 w 3199260"/>
              <a:gd name="connsiteY3" fmla="*/ 705196 h 705196"/>
            </a:gdLst>
            <a:ahLst/>
            <a:cxnLst>
              <a:cxn ang="0">
                <a:pos x="connsiteX0" y="connsiteY0"/>
              </a:cxn>
              <a:cxn ang="0">
                <a:pos x="connsiteX1" y="connsiteY1"/>
              </a:cxn>
              <a:cxn ang="0">
                <a:pos x="connsiteX2" y="connsiteY2"/>
              </a:cxn>
              <a:cxn ang="0">
                <a:pos x="connsiteX3" y="connsiteY3"/>
              </a:cxn>
            </a:cxnLst>
            <a:rect l="l" t="t" r="r" b="b"/>
            <a:pathLst>
              <a:path w="3199260" h="705196">
                <a:moveTo>
                  <a:pt x="0" y="0"/>
                </a:moveTo>
                <a:cubicBezTo>
                  <a:pt x="268287" y="300037"/>
                  <a:pt x="462311" y="281476"/>
                  <a:pt x="878236" y="365349"/>
                </a:cubicBezTo>
                <a:cubicBezTo>
                  <a:pt x="1294161" y="449222"/>
                  <a:pt x="2108714" y="446597"/>
                  <a:pt x="2495551" y="503238"/>
                </a:cubicBezTo>
                <a:cubicBezTo>
                  <a:pt x="2882388" y="559879"/>
                  <a:pt x="3191323" y="572243"/>
                  <a:pt x="3199260" y="705196"/>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0" name="Freeform 39"/>
          <p:cNvSpPr/>
          <p:nvPr/>
        </p:nvSpPr>
        <p:spPr>
          <a:xfrm>
            <a:off x="4551551" y="4134618"/>
            <a:ext cx="2953034" cy="1295745"/>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 name="connsiteX0" fmla="*/ 0 w 6808045"/>
              <a:gd name="connsiteY0" fmla="*/ 0 h 857595"/>
              <a:gd name="connsiteX1" fmla="*/ 2559572 w 6808045"/>
              <a:gd name="connsiteY1" fmla="*/ 512415 h 857595"/>
              <a:gd name="connsiteX2" fmla="*/ 5727924 w 6808045"/>
              <a:gd name="connsiteY2" fmla="*/ 584423 h 857595"/>
              <a:gd name="connsiteX3" fmla="*/ 6808045 w 6808045"/>
              <a:gd name="connsiteY3" fmla="*/ 857595 h 857595"/>
              <a:gd name="connsiteX0" fmla="*/ 0 w 6808045"/>
              <a:gd name="connsiteY0" fmla="*/ 0 h 857595"/>
              <a:gd name="connsiteX1" fmla="*/ 1173511 w 6808045"/>
              <a:gd name="connsiteY1" fmla="*/ 432024 h 857595"/>
              <a:gd name="connsiteX2" fmla="*/ 5727924 w 6808045"/>
              <a:gd name="connsiteY2" fmla="*/ 584423 h 857595"/>
              <a:gd name="connsiteX3" fmla="*/ 6808045 w 6808045"/>
              <a:gd name="connsiteY3" fmla="*/ 857595 h 857595"/>
              <a:gd name="connsiteX0" fmla="*/ 0 w 6808045"/>
              <a:gd name="connsiteY0" fmla="*/ 0 h 857595"/>
              <a:gd name="connsiteX1" fmla="*/ 1173511 w 6808045"/>
              <a:gd name="connsiteY1" fmla="*/ 432024 h 857595"/>
              <a:gd name="connsiteX2" fmla="*/ 2551188 w 6808045"/>
              <a:gd name="connsiteY2" fmla="*/ 576040 h 857595"/>
              <a:gd name="connsiteX3" fmla="*/ 6808045 w 6808045"/>
              <a:gd name="connsiteY3" fmla="*/ 857595 h 857595"/>
              <a:gd name="connsiteX0" fmla="*/ 0 w 3199260"/>
              <a:gd name="connsiteY0" fmla="*/ 0 h 705196"/>
              <a:gd name="connsiteX1" fmla="*/ 1173511 w 3199260"/>
              <a:gd name="connsiteY1" fmla="*/ 432024 h 705196"/>
              <a:gd name="connsiteX2" fmla="*/ 2551188 w 3199260"/>
              <a:gd name="connsiteY2" fmla="*/ 576040 h 705196"/>
              <a:gd name="connsiteX3" fmla="*/ 3199260 w 3199260"/>
              <a:gd name="connsiteY3" fmla="*/ 705196 h 705196"/>
              <a:gd name="connsiteX0" fmla="*/ 0 w 3199260"/>
              <a:gd name="connsiteY0" fmla="*/ 0 h 705196"/>
              <a:gd name="connsiteX1" fmla="*/ 1173511 w 3199260"/>
              <a:gd name="connsiteY1" fmla="*/ 432024 h 705196"/>
              <a:gd name="connsiteX2" fmla="*/ 2407172 w 3199260"/>
              <a:gd name="connsiteY2" fmla="*/ 576040 h 705196"/>
              <a:gd name="connsiteX3" fmla="*/ 3199260 w 3199260"/>
              <a:gd name="connsiteY3" fmla="*/ 705196 h 705196"/>
              <a:gd name="connsiteX0" fmla="*/ 0 w 3199260"/>
              <a:gd name="connsiteY0" fmla="*/ 0 h 705196"/>
              <a:gd name="connsiteX1" fmla="*/ 1173511 w 3199260"/>
              <a:gd name="connsiteY1" fmla="*/ 432024 h 705196"/>
              <a:gd name="connsiteX2" fmla="*/ 2495551 w 3199260"/>
              <a:gd name="connsiteY2" fmla="*/ 503238 h 705196"/>
              <a:gd name="connsiteX3" fmla="*/ 3199260 w 3199260"/>
              <a:gd name="connsiteY3" fmla="*/ 705196 h 705196"/>
              <a:gd name="connsiteX0" fmla="*/ 0 w 3199260"/>
              <a:gd name="connsiteY0" fmla="*/ 0 h 705196"/>
              <a:gd name="connsiteX1" fmla="*/ 878236 w 3199260"/>
              <a:gd name="connsiteY1" fmla="*/ 365349 h 705196"/>
              <a:gd name="connsiteX2" fmla="*/ 2495551 w 3199260"/>
              <a:gd name="connsiteY2" fmla="*/ 503238 h 705196"/>
              <a:gd name="connsiteX3" fmla="*/ 3199260 w 3199260"/>
              <a:gd name="connsiteY3" fmla="*/ 705196 h 705196"/>
              <a:gd name="connsiteX0" fmla="*/ 5536873 w 5805160"/>
              <a:gd name="connsiteY0" fmla="*/ 0 h 1295745"/>
              <a:gd name="connsiteX1" fmla="*/ 559937 w 5805160"/>
              <a:gd name="connsiteY1" fmla="*/ 955898 h 1295745"/>
              <a:gd name="connsiteX2" fmla="*/ 2177252 w 5805160"/>
              <a:gd name="connsiteY2" fmla="*/ 1093787 h 1295745"/>
              <a:gd name="connsiteX3" fmla="*/ 2880961 w 5805160"/>
              <a:gd name="connsiteY3" fmla="*/ 1295745 h 1295745"/>
              <a:gd name="connsiteX0" fmla="*/ 3730265 w 3998552"/>
              <a:gd name="connsiteY0" fmla="*/ 0 h 1295745"/>
              <a:gd name="connsiteX1" fmla="*/ 3298216 w 3998552"/>
              <a:gd name="connsiteY1" fmla="*/ 806550 h 1295745"/>
              <a:gd name="connsiteX2" fmla="*/ 370644 w 3998552"/>
              <a:gd name="connsiteY2" fmla="*/ 1093787 h 1295745"/>
              <a:gd name="connsiteX3" fmla="*/ 1074353 w 3998552"/>
              <a:gd name="connsiteY3" fmla="*/ 1295745 h 1295745"/>
              <a:gd name="connsiteX0" fmla="*/ 2886360 w 3154647"/>
              <a:gd name="connsiteY0" fmla="*/ 0 h 1295745"/>
              <a:gd name="connsiteX1" fmla="*/ 2454311 w 3154647"/>
              <a:gd name="connsiteY1" fmla="*/ 806550 h 1295745"/>
              <a:gd name="connsiteX2" fmla="*/ 370644 w 3154647"/>
              <a:gd name="connsiteY2" fmla="*/ 1041623 h 1295745"/>
              <a:gd name="connsiteX3" fmla="*/ 230448 w 3154647"/>
              <a:gd name="connsiteY3" fmla="*/ 1295745 h 1295745"/>
              <a:gd name="connsiteX0" fmla="*/ 2663849 w 2932136"/>
              <a:gd name="connsiteY0" fmla="*/ 0 h 1295745"/>
              <a:gd name="connsiteX1" fmla="*/ 2231800 w 2932136"/>
              <a:gd name="connsiteY1" fmla="*/ 806550 h 1295745"/>
              <a:gd name="connsiteX2" fmla="*/ 395783 w 2932136"/>
              <a:gd name="connsiteY2" fmla="*/ 974948 h 1295745"/>
              <a:gd name="connsiteX3" fmla="*/ 7937 w 2932136"/>
              <a:gd name="connsiteY3" fmla="*/ 1295745 h 1295745"/>
              <a:gd name="connsiteX0" fmla="*/ 2684747 w 2953034"/>
              <a:gd name="connsiteY0" fmla="*/ 0 h 1295745"/>
              <a:gd name="connsiteX1" fmla="*/ 2528923 w 2953034"/>
              <a:gd name="connsiteY1" fmla="*/ 692250 h 1295745"/>
              <a:gd name="connsiteX2" fmla="*/ 416681 w 2953034"/>
              <a:gd name="connsiteY2" fmla="*/ 974948 h 1295745"/>
              <a:gd name="connsiteX3" fmla="*/ 28835 w 2953034"/>
              <a:gd name="connsiteY3" fmla="*/ 1295745 h 1295745"/>
            </a:gdLst>
            <a:ahLst/>
            <a:cxnLst>
              <a:cxn ang="0">
                <a:pos x="connsiteX0" y="connsiteY0"/>
              </a:cxn>
              <a:cxn ang="0">
                <a:pos x="connsiteX1" y="connsiteY1"/>
              </a:cxn>
              <a:cxn ang="0">
                <a:pos x="connsiteX2" y="connsiteY2"/>
              </a:cxn>
              <a:cxn ang="0">
                <a:pos x="connsiteX3" y="connsiteY3"/>
              </a:cxn>
            </a:cxnLst>
            <a:rect l="l" t="t" r="r" b="b"/>
            <a:pathLst>
              <a:path w="2953034" h="1295745">
                <a:moveTo>
                  <a:pt x="2684747" y="0"/>
                </a:moveTo>
                <a:cubicBezTo>
                  <a:pt x="2953034" y="300037"/>
                  <a:pt x="2906934" y="529759"/>
                  <a:pt x="2528923" y="692250"/>
                </a:cubicBezTo>
                <a:cubicBezTo>
                  <a:pt x="2150912" y="854741"/>
                  <a:pt x="833362" y="874366"/>
                  <a:pt x="416681" y="974948"/>
                </a:cubicBezTo>
                <a:cubicBezTo>
                  <a:pt x="0" y="1075531"/>
                  <a:pt x="20898" y="1162792"/>
                  <a:pt x="28835" y="1295745"/>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cxnSp>
        <p:nvCxnSpPr>
          <p:cNvPr id="42" name="Shape 41"/>
          <p:cNvCxnSpPr>
            <a:stCxn id="10" idx="2"/>
            <a:endCxn id="7" idx="1"/>
          </p:cNvCxnSpPr>
          <p:nvPr/>
        </p:nvCxnSpPr>
        <p:spPr>
          <a:xfrm rot="5400000" flipH="1" flipV="1">
            <a:off x="-342553" y="2973611"/>
            <a:ext cx="4094943" cy="1394631"/>
          </a:xfrm>
          <a:prstGeom prst="bentConnector4">
            <a:avLst>
              <a:gd name="adj1" fmla="val -5582"/>
              <a:gd name="adj2" fmla="val -69282"/>
            </a:avLst>
          </a:prstGeom>
          <a:ln>
            <a:solidFill>
              <a:schemeClr val="accent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Shape 44"/>
          <p:cNvCxnSpPr>
            <a:stCxn id="15" idx="2"/>
            <a:endCxn id="6" idx="0"/>
          </p:cNvCxnSpPr>
          <p:nvPr/>
        </p:nvCxnSpPr>
        <p:spPr>
          <a:xfrm rot="5400000" flipH="1" flipV="1">
            <a:off x="1609099" y="2683489"/>
            <a:ext cx="4089598" cy="1980220"/>
          </a:xfrm>
          <a:prstGeom prst="bentConnector5">
            <a:avLst>
              <a:gd name="adj1" fmla="val -5590"/>
              <a:gd name="adj2" fmla="val 44868"/>
              <a:gd name="adj3" fmla="val 106056"/>
            </a:avLst>
          </a:prstGeom>
          <a:ln>
            <a:solidFill>
              <a:schemeClr val="accent1"/>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5" name="Shape 54"/>
          <p:cNvCxnSpPr>
            <a:stCxn id="24" idx="2"/>
            <a:endCxn id="8" idx="3"/>
          </p:cNvCxnSpPr>
          <p:nvPr/>
        </p:nvCxnSpPr>
        <p:spPr>
          <a:xfrm rot="5400000" flipH="1">
            <a:off x="5176825" y="2830835"/>
            <a:ext cx="4226954" cy="1548172"/>
          </a:xfrm>
          <a:prstGeom prst="bentConnector4">
            <a:avLst>
              <a:gd name="adj1" fmla="val -5408"/>
              <a:gd name="adj2" fmla="val 76055"/>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58" name="Shape 57"/>
          <p:cNvCxnSpPr>
            <a:stCxn id="21" idx="2"/>
            <a:endCxn id="9" idx="3"/>
          </p:cNvCxnSpPr>
          <p:nvPr/>
        </p:nvCxnSpPr>
        <p:spPr>
          <a:xfrm rot="5400000" flipH="1" flipV="1">
            <a:off x="5373036" y="2645861"/>
            <a:ext cx="3978547" cy="2196244"/>
          </a:xfrm>
          <a:prstGeom prst="bentConnector4">
            <a:avLst>
              <a:gd name="adj1" fmla="val -8619"/>
              <a:gd name="adj2" fmla="val 127323"/>
            </a:avLst>
          </a:prstGeom>
          <a:ln>
            <a:solidFill>
              <a:srgbClr val="FF0000"/>
            </a:solidFill>
            <a:headEnd type="none" w="med" len="med"/>
            <a:tailEnd type="stealth" w="lg" len="lg"/>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747639" y="3573016"/>
            <a:ext cx="45719" cy="131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68" name="Shape 67"/>
          <p:cNvCxnSpPr>
            <a:stCxn id="18" idx="2"/>
            <a:endCxn id="66" idx="1"/>
          </p:cNvCxnSpPr>
          <p:nvPr/>
        </p:nvCxnSpPr>
        <p:spPr>
          <a:xfrm rot="5400000" flipH="1">
            <a:off x="1602075" y="2784478"/>
            <a:ext cx="2079485" cy="3788357"/>
          </a:xfrm>
          <a:prstGeom prst="bentConnector4">
            <a:avLst>
              <a:gd name="adj1" fmla="val -17864"/>
              <a:gd name="adj2" fmla="val 116846"/>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72" name="Lightning Bolt 71"/>
          <p:cNvSpPr/>
          <p:nvPr/>
        </p:nvSpPr>
        <p:spPr>
          <a:xfrm>
            <a:off x="1422698" y="930163"/>
            <a:ext cx="854571" cy="386222"/>
          </a:xfrm>
          <a:prstGeom prst="lightningBol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GF-IGF2_v9_IFG2.png"/>
          <p:cNvPicPr>
            <a:picLocks noChangeAspect="1"/>
          </p:cNvPicPr>
          <p:nvPr/>
        </p:nvPicPr>
        <p:blipFill>
          <a:blip r:embed="rId2" cstate="print"/>
          <a:stretch>
            <a:fillRect/>
          </a:stretch>
        </p:blipFill>
        <p:spPr>
          <a:xfrm>
            <a:off x="0" y="1306476"/>
            <a:ext cx="9144000" cy="3490676"/>
          </a:xfrm>
          <a:prstGeom prst="rect">
            <a:avLst/>
          </a:prstGeom>
        </p:spPr>
      </p:pic>
      <p:sp>
        <p:nvSpPr>
          <p:cNvPr id="5" name="Rounded Rectangle 4"/>
          <p:cNvSpPr/>
          <p:nvPr/>
        </p:nvSpPr>
        <p:spPr>
          <a:xfrm>
            <a:off x="5436096" y="1124744"/>
            <a:ext cx="1080120" cy="733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IGF-2</a:t>
            </a:r>
            <a:endParaRPr lang="de-DE" dirty="0"/>
          </a:p>
        </p:txBody>
      </p:sp>
      <p:sp>
        <p:nvSpPr>
          <p:cNvPr id="6" name="Rounded Rectangle 5"/>
          <p:cNvSpPr/>
          <p:nvPr/>
        </p:nvSpPr>
        <p:spPr>
          <a:xfrm>
            <a:off x="7380312" y="1448569"/>
            <a:ext cx="1080120" cy="61227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IGFBP-6</a:t>
            </a:r>
            <a:endParaRPr lang="de-DE" dirty="0"/>
          </a:p>
        </p:txBody>
      </p:sp>
      <p:sp>
        <p:nvSpPr>
          <p:cNvPr id="13" name="Rectangle 12"/>
          <p:cNvSpPr/>
          <p:nvPr/>
        </p:nvSpPr>
        <p:spPr>
          <a:xfrm>
            <a:off x="3995936" y="5430366"/>
            <a:ext cx="1080120" cy="288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err="1" smtClean="0"/>
              <a:t>Pparg</a:t>
            </a:r>
            <a:endParaRPr lang="de-DE" dirty="0"/>
          </a:p>
        </p:txBody>
      </p:sp>
      <p:cxnSp>
        <p:nvCxnSpPr>
          <p:cNvPr id="14" name="Straight Connector 13"/>
          <p:cNvCxnSpPr/>
          <p:nvPr/>
        </p:nvCxnSpPr>
        <p:spPr>
          <a:xfrm rot="5400000" flipH="1" flipV="1">
            <a:off x="4699062" y="5365787"/>
            <a:ext cx="12915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763641" y="5301208"/>
            <a:ext cx="31241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724128" y="5445224"/>
            <a:ext cx="1080120" cy="288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Igfbp6</a:t>
            </a:r>
            <a:endParaRPr lang="de-DE" dirty="0"/>
          </a:p>
        </p:txBody>
      </p:sp>
      <p:cxnSp>
        <p:nvCxnSpPr>
          <p:cNvPr id="17" name="Straight Connector 16"/>
          <p:cNvCxnSpPr/>
          <p:nvPr/>
        </p:nvCxnSpPr>
        <p:spPr>
          <a:xfrm rot="5400000" flipH="1" flipV="1">
            <a:off x="6427254" y="5380645"/>
            <a:ext cx="12915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491833" y="5316066"/>
            <a:ext cx="31241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7524328" y="5430366"/>
            <a:ext cx="1080120" cy="288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dirty="0" smtClean="0"/>
              <a:t>Igf2</a:t>
            </a:r>
            <a:endParaRPr lang="de-DE" dirty="0"/>
          </a:p>
        </p:txBody>
      </p:sp>
      <p:cxnSp>
        <p:nvCxnSpPr>
          <p:cNvPr id="20" name="Straight Connector 19"/>
          <p:cNvCxnSpPr/>
          <p:nvPr/>
        </p:nvCxnSpPr>
        <p:spPr>
          <a:xfrm rot="5400000" flipH="1" flipV="1">
            <a:off x="8227454" y="5365787"/>
            <a:ext cx="12915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292033" y="5301208"/>
            <a:ext cx="312415" cy="15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Freeform 25"/>
          <p:cNvSpPr/>
          <p:nvPr/>
        </p:nvSpPr>
        <p:spPr>
          <a:xfrm>
            <a:off x="8020447" y="4744218"/>
            <a:ext cx="894953" cy="686146"/>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44649 h 1295747"/>
              <a:gd name="connsiteX2" fmla="*/ 487610 w 3300559"/>
              <a:gd name="connsiteY2" fmla="*/ 878557 h 1295747"/>
              <a:gd name="connsiteX3" fmla="*/ 7937 w 3300559"/>
              <a:gd name="connsiteY3" fmla="*/ 1295747 h 1295747"/>
              <a:gd name="connsiteX0" fmla="*/ 3032272 w 3300559"/>
              <a:gd name="connsiteY0" fmla="*/ 0 h 1295747"/>
              <a:gd name="connsiteX1" fmla="*/ 2705000 w 3300559"/>
              <a:gd name="connsiteY1" fmla="*/ 806549 h 1295747"/>
              <a:gd name="connsiteX2" fmla="*/ 487610 w 3300559"/>
              <a:gd name="connsiteY2" fmla="*/ 878557 h 1295747"/>
              <a:gd name="connsiteX3" fmla="*/ 7937 w 3300559"/>
              <a:gd name="connsiteY3" fmla="*/ 1295747 h 1295747"/>
              <a:gd name="connsiteX0" fmla="*/ 3168352 w 3436639"/>
              <a:gd name="connsiteY0" fmla="*/ 0 h 921246"/>
              <a:gd name="connsiteX1" fmla="*/ 2705000 w 3436639"/>
              <a:gd name="connsiteY1" fmla="*/ 432048 h 921246"/>
              <a:gd name="connsiteX2" fmla="*/ 487610 w 3436639"/>
              <a:gd name="connsiteY2" fmla="*/ 504056 h 921246"/>
              <a:gd name="connsiteX3" fmla="*/ 7937 w 3436639"/>
              <a:gd name="connsiteY3" fmla="*/ 921246 h 921246"/>
              <a:gd name="connsiteX0" fmla="*/ 2747533 w 3015820"/>
              <a:gd name="connsiteY0" fmla="*/ 0 h 633213"/>
              <a:gd name="connsiteX1" fmla="*/ 2284181 w 3015820"/>
              <a:gd name="connsiteY1" fmla="*/ 432048 h 633213"/>
              <a:gd name="connsiteX2" fmla="*/ 66791 w 3015820"/>
              <a:gd name="connsiteY2" fmla="*/ 504056 h 633213"/>
              <a:gd name="connsiteX3" fmla="*/ 1883437 w 3015820"/>
              <a:gd name="connsiteY3" fmla="*/ 633213 h 633213"/>
              <a:gd name="connsiteX0" fmla="*/ 872033 w 1140320"/>
              <a:gd name="connsiteY0" fmla="*/ 33527 h 666740"/>
              <a:gd name="connsiteX1" fmla="*/ 408681 w 1140320"/>
              <a:gd name="connsiteY1" fmla="*/ 465575 h 666740"/>
              <a:gd name="connsiteX2" fmla="*/ 79944 w 1140320"/>
              <a:gd name="connsiteY2" fmla="*/ 33527 h 666740"/>
              <a:gd name="connsiteX3" fmla="*/ 7937 w 1140320"/>
              <a:gd name="connsiteY3" fmla="*/ 666740 h 666740"/>
              <a:gd name="connsiteX0" fmla="*/ 888099 w 1156386"/>
              <a:gd name="connsiteY0" fmla="*/ 57530 h 690743"/>
              <a:gd name="connsiteX1" fmla="*/ 600066 w 1156386"/>
              <a:gd name="connsiteY1" fmla="*/ 345562 h 690743"/>
              <a:gd name="connsiteX2" fmla="*/ 96010 w 1156386"/>
              <a:gd name="connsiteY2" fmla="*/ 57530 h 690743"/>
              <a:gd name="connsiteX3" fmla="*/ 24003 w 1156386"/>
              <a:gd name="connsiteY3" fmla="*/ 690743 h 690743"/>
              <a:gd name="connsiteX0" fmla="*/ 872033 w 1140320"/>
              <a:gd name="connsiteY0" fmla="*/ 0 h 633213"/>
              <a:gd name="connsiteX1" fmla="*/ 584000 w 1140320"/>
              <a:gd name="connsiteY1" fmla="*/ 288032 h 633213"/>
              <a:gd name="connsiteX2" fmla="*/ 439984 w 1140320"/>
              <a:gd name="connsiteY2" fmla="*/ 288033 h 633213"/>
              <a:gd name="connsiteX3" fmla="*/ 7937 w 1140320"/>
              <a:gd name="connsiteY3" fmla="*/ 633213 h 633213"/>
              <a:gd name="connsiteX0" fmla="*/ 872033 w 1140320"/>
              <a:gd name="connsiteY0" fmla="*/ 0 h 633213"/>
              <a:gd name="connsiteX1" fmla="*/ 584000 w 1140320"/>
              <a:gd name="connsiteY1" fmla="*/ 288032 h 633213"/>
              <a:gd name="connsiteX2" fmla="*/ 271586 w 1140320"/>
              <a:gd name="connsiteY2" fmla="*/ 288033 h 633213"/>
              <a:gd name="connsiteX3" fmla="*/ 7937 w 1140320"/>
              <a:gd name="connsiteY3" fmla="*/ 633213 h 633213"/>
              <a:gd name="connsiteX0" fmla="*/ 872033 w 1140320"/>
              <a:gd name="connsiteY0" fmla="*/ 0 h 633213"/>
              <a:gd name="connsiteX1" fmla="*/ 728016 w 1140320"/>
              <a:gd name="connsiteY1" fmla="*/ 288033 h 633213"/>
              <a:gd name="connsiteX2" fmla="*/ 271586 w 1140320"/>
              <a:gd name="connsiteY2" fmla="*/ 288033 h 633213"/>
              <a:gd name="connsiteX3" fmla="*/ 7937 w 1140320"/>
              <a:gd name="connsiteY3" fmla="*/ 633213 h 633213"/>
              <a:gd name="connsiteX0" fmla="*/ 872033 w 1140320"/>
              <a:gd name="connsiteY0" fmla="*/ 0 h 633213"/>
              <a:gd name="connsiteX1" fmla="*/ 728016 w 1140320"/>
              <a:gd name="connsiteY1" fmla="*/ 288033 h 633213"/>
              <a:gd name="connsiteX2" fmla="*/ 271586 w 1140320"/>
              <a:gd name="connsiteY2" fmla="*/ 288033 h 633213"/>
              <a:gd name="connsiteX3" fmla="*/ 7937 w 1140320"/>
              <a:gd name="connsiteY3" fmla="*/ 633213 h 633213"/>
              <a:gd name="connsiteX0" fmla="*/ 872033 w 1140320"/>
              <a:gd name="connsiteY0" fmla="*/ 0 h 633213"/>
              <a:gd name="connsiteX1" fmla="*/ 728016 w 1140320"/>
              <a:gd name="connsiteY1" fmla="*/ 288033 h 633213"/>
              <a:gd name="connsiteX2" fmla="*/ 271586 w 1140320"/>
              <a:gd name="connsiteY2" fmla="*/ 288033 h 633213"/>
              <a:gd name="connsiteX3" fmla="*/ 7937 w 1140320"/>
              <a:gd name="connsiteY3" fmla="*/ 633213 h 633213"/>
              <a:gd name="connsiteX0" fmla="*/ 872033 w 1140320"/>
              <a:gd name="connsiteY0" fmla="*/ 0 h 633213"/>
              <a:gd name="connsiteX1" fmla="*/ 439984 w 1140320"/>
              <a:gd name="connsiteY1" fmla="*/ 288033 h 633213"/>
              <a:gd name="connsiteX2" fmla="*/ 271586 w 1140320"/>
              <a:gd name="connsiteY2" fmla="*/ 288033 h 633213"/>
              <a:gd name="connsiteX3" fmla="*/ 7937 w 1140320"/>
              <a:gd name="connsiteY3" fmla="*/ 633213 h 633213"/>
              <a:gd name="connsiteX0" fmla="*/ 872033 w 872033"/>
              <a:gd name="connsiteY0" fmla="*/ 0 h 633213"/>
              <a:gd name="connsiteX1" fmla="*/ 271586 w 872033"/>
              <a:gd name="connsiteY1" fmla="*/ 288033 h 633213"/>
              <a:gd name="connsiteX2" fmla="*/ 7937 w 872033"/>
              <a:gd name="connsiteY2" fmla="*/ 633213 h 633213"/>
              <a:gd name="connsiteX0" fmla="*/ 894953 w 894953"/>
              <a:gd name="connsiteY0" fmla="*/ 0 h 686146"/>
              <a:gd name="connsiteX1" fmla="*/ 271586 w 894953"/>
              <a:gd name="connsiteY1" fmla="*/ 340966 h 686146"/>
              <a:gd name="connsiteX2" fmla="*/ 7937 w 894953"/>
              <a:gd name="connsiteY2" fmla="*/ 686146 h 686146"/>
            </a:gdLst>
            <a:ahLst/>
            <a:cxnLst>
              <a:cxn ang="0">
                <a:pos x="connsiteX0" y="connsiteY0"/>
              </a:cxn>
              <a:cxn ang="0">
                <a:pos x="connsiteX1" y="connsiteY1"/>
              </a:cxn>
              <a:cxn ang="0">
                <a:pos x="connsiteX2" y="connsiteY2"/>
              </a:cxn>
            </a:cxnLst>
            <a:rect l="l" t="t" r="r" b="b"/>
            <a:pathLst>
              <a:path w="894953" h="686146">
                <a:moveTo>
                  <a:pt x="894953" y="0"/>
                </a:moveTo>
                <a:cubicBezTo>
                  <a:pt x="769860" y="60007"/>
                  <a:pt x="415602" y="235431"/>
                  <a:pt x="271586" y="340966"/>
                </a:cubicBezTo>
                <a:cubicBezTo>
                  <a:pt x="199578" y="398496"/>
                  <a:pt x="0" y="553193"/>
                  <a:pt x="7937" y="686146"/>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27" name="Freeform 26"/>
          <p:cNvSpPr/>
          <p:nvPr/>
        </p:nvSpPr>
        <p:spPr>
          <a:xfrm>
            <a:off x="1240088" y="4744218"/>
            <a:ext cx="6644282" cy="686146"/>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Lst>
            <a:ahLst/>
            <a:cxnLst>
              <a:cxn ang="0">
                <a:pos x="connsiteX0" y="connsiteY0"/>
              </a:cxn>
              <a:cxn ang="0">
                <a:pos x="connsiteX1" y="connsiteY1"/>
              </a:cxn>
              <a:cxn ang="0">
                <a:pos x="connsiteX2" y="connsiteY2"/>
              </a:cxn>
              <a:cxn ang="0">
                <a:pos x="connsiteX3" y="connsiteY3"/>
              </a:cxn>
            </a:cxnLst>
            <a:rect l="l" t="t" r="r" b="b"/>
            <a:pathLst>
              <a:path w="6644282" h="686146">
                <a:moveTo>
                  <a:pt x="0" y="0"/>
                </a:moveTo>
                <a:cubicBezTo>
                  <a:pt x="268287" y="300037"/>
                  <a:pt x="1468449" y="272137"/>
                  <a:pt x="2395809" y="340966"/>
                </a:cubicBezTo>
                <a:cubicBezTo>
                  <a:pt x="3323169" y="409795"/>
                  <a:pt x="4856082" y="355444"/>
                  <a:pt x="5564161" y="412974"/>
                </a:cubicBezTo>
                <a:cubicBezTo>
                  <a:pt x="6272240" y="470504"/>
                  <a:pt x="6636345" y="553193"/>
                  <a:pt x="6644282" y="686146"/>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28" name="Freeform 27"/>
          <p:cNvSpPr/>
          <p:nvPr/>
        </p:nvSpPr>
        <p:spPr>
          <a:xfrm>
            <a:off x="962418" y="3704809"/>
            <a:ext cx="5121749" cy="1752416"/>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 name="connsiteX0" fmla="*/ 0 w 5709806"/>
              <a:gd name="connsiteY0" fmla="*/ 0 h 686146"/>
              <a:gd name="connsiteX1" fmla="*/ 2395809 w 5709806"/>
              <a:gd name="connsiteY1" fmla="*/ 340966 h 686146"/>
              <a:gd name="connsiteX2" fmla="*/ 5564161 w 5709806"/>
              <a:gd name="connsiteY2" fmla="*/ 412974 h 686146"/>
              <a:gd name="connsiteX3" fmla="*/ 1521939 w 5709806"/>
              <a:gd name="connsiteY3" fmla="*/ 686146 h 686146"/>
              <a:gd name="connsiteX0" fmla="*/ 0 w 2589459"/>
              <a:gd name="connsiteY0" fmla="*/ 0 h 686146"/>
              <a:gd name="connsiteX1" fmla="*/ 2395809 w 2589459"/>
              <a:gd name="connsiteY1" fmla="*/ 340966 h 686146"/>
              <a:gd name="connsiteX2" fmla="*/ 1161899 w 2589459"/>
              <a:gd name="connsiteY2" fmla="*/ 542130 h 686146"/>
              <a:gd name="connsiteX3" fmla="*/ 1521939 w 2589459"/>
              <a:gd name="connsiteY3" fmla="*/ 686146 h 686146"/>
              <a:gd name="connsiteX0" fmla="*/ 0 w 1521939"/>
              <a:gd name="connsiteY0" fmla="*/ 0 h 686146"/>
              <a:gd name="connsiteX1" fmla="*/ 729852 w 1521939"/>
              <a:gd name="connsiteY1" fmla="*/ 542130 h 686146"/>
              <a:gd name="connsiteX2" fmla="*/ 1161899 w 1521939"/>
              <a:gd name="connsiteY2" fmla="*/ 542130 h 686146"/>
              <a:gd name="connsiteX3" fmla="*/ 1521939 w 1521939"/>
              <a:gd name="connsiteY3" fmla="*/ 686146 h 686146"/>
              <a:gd name="connsiteX0" fmla="*/ 0 w 1521939"/>
              <a:gd name="connsiteY0" fmla="*/ 0 h 686146"/>
              <a:gd name="connsiteX1" fmla="*/ 181222 w 1521939"/>
              <a:gd name="connsiteY1" fmla="*/ 175641 h 686146"/>
              <a:gd name="connsiteX2" fmla="*/ 729852 w 1521939"/>
              <a:gd name="connsiteY2" fmla="*/ 542130 h 686146"/>
              <a:gd name="connsiteX3" fmla="*/ 1161899 w 1521939"/>
              <a:gd name="connsiteY3" fmla="*/ 542130 h 686146"/>
              <a:gd name="connsiteX4" fmla="*/ 1521939 w 1521939"/>
              <a:gd name="connsiteY4" fmla="*/ 686146 h 686146"/>
              <a:gd name="connsiteX0" fmla="*/ 0 w 1521939"/>
              <a:gd name="connsiteY0" fmla="*/ 0 h 686146"/>
              <a:gd name="connsiteX1" fmla="*/ 201413 w 1521939"/>
              <a:gd name="connsiteY1" fmla="*/ 254098 h 686146"/>
              <a:gd name="connsiteX2" fmla="*/ 729852 w 1521939"/>
              <a:gd name="connsiteY2" fmla="*/ 542130 h 686146"/>
              <a:gd name="connsiteX3" fmla="*/ 1161899 w 1521939"/>
              <a:gd name="connsiteY3" fmla="*/ 542130 h 686146"/>
              <a:gd name="connsiteX4" fmla="*/ 1521939 w 1521939"/>
              <a:gd name="connsiteY4" fmla="*/ 686146 h 686146"/>
              <a:gd name="connsiteX0" fmla="*/ 0 w 5048496"/>
              <a:gd name="connsiteY0" fmla="*/ 0 h 1653678"/>
              <a:gd name="connsiteX1" fmla="*/ 3727970 w 5048496"/>
              <a:gd name="connsiteY1" fmla="*/ 1221630 h 1653678"/>
              <a:gd name="connsiteX2" fmla="*/ 4256409 w 5048496"/>
              <a:gd name="connsiteY2" fmla="*/ 1509662 h 1653678"/>
              <a:gd name="connsiteX3" fmla="*/ 4688456 w 5048496"/>
              <a:gd name="connsiteY3" fmla="*/ 1509662 h 1653678"/>
              <a:gd name="connsiteX4" fmla="*/ 5048496 w 5048496"/>
              <a:gd name="connsiteY4" fmla="*/ 1653678 h 1653678"/>
              <a:gd name="connsiteX0" fmla="*/ 0 w 5048496"/>
              <a:gd name="connsiteY0" fmla="*/ 251610 h 2012882"/>
              <a:gd name="connsiteX1" fmla="*/ 1366564 w 5048496"/>
              <a:gd name="connsiteY1" fmla="*/ 251610 h 2012882"/>
              <a:gd name="connsiteX2" fmla="*/ 4256409 w 5048496"/>
              <a:gd name="connsiteY2" fmla="*/ 1761272 h 2012882"/>
              <a:gd name="connsiteX3" fmla="*/ 4688456 w 5048496"/>
              <a:gd name="connsiteY3" fmla="*/ 1761272 h 2012882"/>
              <a:gd name="connsiteX4" fmla="*/ 5048496 w 5048496"/>
              <a:gd name="connsiteY4" fmla="*/ 1905288 h 2012882"/>
              <a:gd name="connsiteX0" fmla="*/ 0 w 5048496"/>
              <a:gd name="connsiteY0" fmla="*/ 251610 h 1947766"/>
              <a:gd name="connsiteX1" fmla="*/ 1366564 w 5048496"/>
              <a:gd name="connsiteY1" fmla="*/ 251610 h 1947766"/>
              <a:gd name="connsiteX2" fmla="*/ 2231404 w 5048496"/>
              <a:gd name="connsiteY2" fmla="*/ 642308 h 1947766"/>
              <a:gd name="connsiteX3" fmla="*/ 4256409 w 5048496"/>
              <a:gd name="connsiteY3" fmla="*/ 1761272 h 1947766"/>
              <a:gd name="connsiteX4" fmla="*/ 4688456 w 5048496"/>
              <a:gd name="connsiteY4" fmla="*/ 1761272 h 1947766"/>
              <a:gd name="connsiteX5" fmla="*/ 5048496 w 5048496"/>
              <a:gd name="connsiteY5" fmla="*/ 1905288 h 1947766"/>
              <a:gd name="connsiteX0" fmla="*/ 0 w 5048496"/>
              <a:gd name="connsiteY0" fmla="*/ 251610 h 1917289"/>
              <a:gd name="connsiteX1" fmla="*/ 1366564 w 5048496"/>
              <a:gd name="connsiteY1" fmla="*/ 251610 h 1917289"/>
              <a:gd name="connsiteX2" fmla="*/ 2312193 w 5048496"/>
              <a:gd name="connsiteY2" fmla="*/ 825168 h 1917289"/>
              <a:gd name="connsiteX3" fmla="*/ 4256409 w 5048496"/>
              <a:gd name="connsiteY3" fmla="*/ 1761272 h 1917289"/>
              <a:gd name="connsiteX4" fmla="*/ 4688456 w 5048496"/>
              <a:gd name="connsiteY4" fmla="*/ 1761272 h 1917289"/>
              <a:gd name="connsiteX5" fmla="*/ 5048496 w 5048496"/>
              <a:gd name="connsiteY5" fmla="*/ 1905288 h 1917289"/>
              <a:gd name="connsiteX0" fmla="*/ 0 w 5048496"/>
              <a:gd name="connsiteY0" fmla="*/ 251609 h 1917288"/>
              <a:gd name="connsiteX1" fmla="*/ 1628117 w 5048496"/>
              <a:gd name="connsiteY1" fmla="*/ 251610 h 1917288"/>
              <a:gd name="connsiteX2" fmla="*/ 2312193 w 5048496"/>
              <a:gd name="connsiteY2" fmla="*/ 825167 h 1917288"/>
              <a:gd name="connsiteX3" fmla="*/ 4256409 w 5048496"/>
              <a:gd name="connsiteY3" fmla="*/ 1761271 h 1917288"/>
              <a:gd name="connsiteX4" fmla="*/ 4688456 w 5048496"/>
              <a:gd name="connsiteY4" fmla="*/ 1761271 h 1917288"/>
              <a:gd name="connsiteX5" fmla="*/ 5048496 w 5048496"/>
              <a:gd name="connsiteY5" fmla="*/ 1905287 h 1917288"/>
              <a:gd name="connsiteX0" fmla="*/ 0 w 5048496"/>
              <a:gd name="connsiteY0" fmla="*/ 95077 h 1760756"/>
              <a:gd name="connsiteX1" fmla="*/ 1628117 w 5048496"/>
              <a:gd name="connsiteY1" fmla="*/ 95078 h 1760756"/>
              <a:gd name="connsiteX2" fmla="*/ 2312193 w 5048496"/>
              <a:gd name="connsiteY2" fmla="*/ 668635 h 1760756"/>
              <a:gd name="connsiteX3" fmla="*/ 4256409 w 5048496"/>
              <a:gd name="connsiteY3" fmla="*/ 1604739 h 1760756"/>
              <a:gd name="connsiteX4" fmla="*/ 4688456 w 5048496"/>
              <a:gd name="connsiteY4" fmla="*/ 1604739 h 1760756"/>
              <a:gd name="connsiteX5" fmla="*/ 5048496 w 5048496"/>
              <a:gd name="connsiteY5" fmla="*/ 1748755 h 1760756"/>
              <a:gd name="connsiteX0" fmla="*/ 0 w 5048496"/>
              <a:gd name="connsiteY0" fmla="*/ 95077 h 1760756"/>
              <a:gd name="connsiteX1" fmla="*/ 1628117 w 5048496"/>
              <a:gd name="connsiteY1" fmla="*/ 95078 h 1760756"/>
              <a:gd name="connsiteX2" fmla="*/ 2312193 w 5048496"/>
              <a:gd name="connsiteY2" fmla="*/ 668635 h 1760756"/>
              <a:gd name="connsiteX3" fmla="*/ 4040385 w 5048496"/>
              <a:gd name="connsiteY3" fmla="*/ 812651 h 1760756"/>
              <a:gd name="connsiteX4" fmla="*/ 4688456 w 5048496"/>
              <a:gd name="connsiteY4" fmla="*/ 1604739 h 1760756"/>
              <a:gd name="connsiteX5" fmla="*/ 5048496 w 5048496"/>
              <a:gd name="connsiteY5" fmla="*/ 1748755 h 1760756"/>
              <a:gd name="connsiteX0" fmla="*/ 0 w 5048496"/>
              <a:gd name="connsiteY0" fmla="*/ 95077 h 1760756"/>
              <a:gd name="connsiteX1" fmla="*/ 1628117 w 5048496"/>
              <a:gd name="connsiteY1" fmla="*/ 95078 h 1760756"/>
              <a:gd name="connsiteX2" fmla="*/ 2312193 w 5048496"/>
              <a:gd name="connsiteY2" fmla="*/ 596627 h 1760756"/>
              <a:gd name="connsiteX3" fmla="*/ 4040385 w 5048496"/>
              <a:gd name="connsiteY3" fmla="*/ 812651 h 1760756"/>
              <a:gd name="connsiteX4" fmla="*/ 4688456 w 5048496"/>
              <a:gd name="connsiteY4" fmla="*/ 1604739 h 1760756"/>
              <a:gd name="connsiteX5" fmla="*/ 5048496 w 5048496"/>
              <a:gd name="connsiteY5" fmla="*/ 1748755 h 1760756"/>
              <a:gd name="connsiteX0" fmla="*/ 0 w 5048496"/>
              <a:gd name="connsiteY0" fmla="*/ 95077 h 1760756"/>
              <a:gd name="connsiteX1" fmla="*/ 1628117 w 5048496"/>
              <a:gd name="connsiteY1" fmla="*/ 95078 h 1760756"/>
              <a:gd name="connsiteX2" fmla="*/ 2168177 w 5048496"/>
              <a:gd name="connsiteY2" fmla="*/ 596627 h 1760756"/>
              <a:gd name="connsiteX3" fmla="*/ 4040385 w 5048496"/>
              <a:gd name="connsiteY3" fmla="*/ 812651 h 1760756"/>
              <a:gd name="connsiteX4" fmla="*/ 4688456 w 5048496"/>
              <a:gd name="connsiteY4" fmla="*/ 1604739 h 1760756"/>
              <a:gd name="connsiteX5" fmla="*/ 5048496 w 5048496"/>
              <a:gd name="connsiteY5" fmla="*/ 1748755 h 1760756"/>
              <a:gd name="connsiteX0" fmla="*/ 0 w 5048496"/>
              <a:gd name="connsiteY0" fmla="*/ 86737 h 1752416"/>
              <a:gd name="connsiteX1" fmla="*/ 326404 w 5048496"/>
              <a:gd name="connsiteY1" fmla="*/ 67860 h 1752416"/>
              <a:gd name="connsiteX2" fmla="*/ 1628117 w 5048496"/>
              <a:gd name="connsiteY2" fmla="*/ 86738 h 1752416"/>
              <a:gd name="connsiteX3" fmla="*/ 2168177 w 5048496"/>
              <a:gd name="connsiteY3" fmla="*/ 588287 h 1752416"/>
              <a:gd name="connsiteX4" fmla="*/ 4040385 w 5048496"/>
              <a:gd name="connsiteY4" fmla="*/ 804311 h 1752416"/>
              <a:gd name="connsiteX5" fmla="*/ 4688456 w 5048496"/>
              <a:gd name="connsiteY5" fmla="*/ 1596399 h 1752416"/>
              <a:gd name="connsiteX6" fmla="*/ 5048496 w 5048496"/>
              <a:gd name="connsiteY6" fmla="*/ 1740415 h 1752416"/>
              <a:gd name="connsiteX0" fmla="*/ 0 w 5048496"/>
              <a:gd name="connsiteY0" fmla="*/ 86737 h 1752416"/>
              <a:gd name="connsiteX1" fmla="*/ 511993 w 5048496"/>
              <a:gd name="connsiteY1" fmla="*/ 86737 h 1752416"/>
              <a:gd name="connsiteX2" fmla="*/ 1628117 w 5048496"/>
              <a:gd name="connsiteY2" fmla="*/ 86738 h 1752416"/>
              <a:gd name="connsiteX3" fmla="*/ 2168177 w 5048496"/>
              <a:gd name="connsiteY3" fmla="*/ 588287 h 1752416"/>
              <a:gd name="connsiteX4" fmla="*/ 4040385 w 5048496"/>
              <a:gd name="connsiteY4" fmla="*/ 804311 h 1752416"/>
              <a:gd name="connsiteX5" fmla="*/ 4688456 w 5048496"/>
              <a:gd name="connsiteY5" fmla="*/ 1596399 h 1752416"/>
              <a:gd name="connsiteX6" fmla="*/ 5048496 w 5048496"/>
              <a:gd name="connsiteY6" fmla="*/ 1740415 h 1752416"/>
              <a:gd name="connsiteX0" fmla="*/ 113400 w 5161896"/>
              <a:gd name="connsiteY0" fmla="*/ 86737 h 1752416"/>
              <a:gd name="connsiteX1" fmla="*/ 85332 w 5161896"/>
              <a:gd name="connsiteY1" fmla="*/ 0 h 1752416"/>
              <a:gd name="connsiteX2" fmla="*/ 625393 w 5161896"/>
              <a:gd name="connsiteY2" fmla="*/ 86737 h 1752416"/>
              <a:gd name="connsiteX3" fmla="*/ 1741517 w 5161896"/>
              <a:gd name="connsiteY3" fmla="*/ 86738 h 1752416"/>
              <a:gd name="connsiteX4" fmla="*/ 2281577 w 5161896"/>
              <a:gd name="connsiteY4" fmla="*/ 588287 h 1752416"/>
              <a:gd name="connsiteX5" fmla="*/ 4153785 w 5161896"/>
              <a:gd name="connsiteY5" fmla="*/ 804311 h 1752416"/>
              <a:gd name="connsiteX6" fmla="*/ 4801856 w 5161896"/>
              <a:gd name="connsiteY6" fmla="*/ 1596399 h 1752416"/>
              <a:gd name="connsiteX7" fmla="*/ 5161896 w 5161896"/>
              <a:gd name="connsiteY7" fmla="*/ 1740415 h 1752416"/>
              <a:gd name="connsiteX0" fmla="*/ 113400 w 5161896"/>
              <a:gd name="connsiteY0" fmla="*/ 86737 h 1752416"/>
              <a:gd name="connsiteX1" fmla="*/ 85332 w 5161896"/>
              <a:gd name="connsiteY1" fmla="*/ 0 h 1752416"/>
              <a:gd name="connsiteX2" fmla="*/ 317817 w 5161896"/>
              <a:gd name="connsiteY2" fmla="*/ 86737 h 1752416"/>
              <a:gd name="connsiteX3" fmla="*/ 1741517 w 5161896"/>
              <a:gd name="connsiteY3" fmla="*/ 86738 h 1752416"/>
              <a:gd name="connsiteX4" fmla="*/ 2281577 w 5161896"/>
              <a:gd name="connsiteY4" fmla="*/ 588287 h 1752416"/>
              <a:gd name="connsiteX5" fmla="*/ 4153785 w 5161896"/>
              <a:gd name="connsiteY5" fmla="*/ 804311 h 1752416"/>
              <a:gd name="connsiteX6" fmla="*/ 4801856 w 5161896"/>
              <a:gd name="connsiteY6" fmla="*/ 1596399 h 1752416"/>
              <a:gd name="connsiteX7" fmla="*/ 5161896 w 5161896"/>
              <a:gd name="connsiteY7" fmla="*/ 1740415 h 1752416"/>
              <a:gd name="connsiteX0" fmla="*/ 73253 w 5121749"/>
              <a:gd name="connsiteY0" fmla="*/ 86737 h 1752416"/>
              <a:gd name="connsiteX1" fmla="*/ 85332 w 5121749"/>
              <a:gd name="connsiteY1" fmla="*/ 48810 h 1752416"/>
              <a:gd name="connsiteX2" fmla="*/ 277670 w 5121749"/>
              <a:gd name="connsiteY2" fmla="*/ 86737 h 1752416"/>
              <a:gd name="connsiteX3" fmla="*/ 1701370 w 5121749"/>
              <a:gd name="connsiteY3" fmla="*/ 86738 h 1752416"/>
              <a:gd name="connsiteX4" fmla="*/ 2241430 w 5121749"/>
              <a:gd name="connsiteY4" fmla="*/ 588287 h 1752416"/>
              <a:gd name="connsiteX5" fmla="*/ 4113638 w 5121749"/>
              <a:gd name="connsiteY5" fmla="*/ 804311 h 1752416"/>
              <a:gd name="connsiteX6" fmla="*/ 4761709 w 5121749"/>
              <a:gd name="connsiteY6" fmla="*/ 1596399 h 1752416"/>
              <a:gd name="connsiteX7" fmla="*/ 5121749 w 5121749"/>
              <a:gd name="connsiteY7" fmla="*/ 1740415 h 175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1749" h="1752416">
                <a:moveTo>
                  <a:pt x="73253" y="86737"/>
                </a:moveTo>
                <a:cubicBezTo>
                  <a:pt x="73679" y="86766"/>
                  <a:pt x="0" y="48810"/>
                  <a:pt x="85332" y="48810"/>
                </a:cubicBezTo>
                <a:cubicBezTo>
                  <a:pt x="265352" y="77722"/>
                  <a:pt x="8330" y="80416"/>
                  <a:pt x="277670" y="86737"/>
                </a:cubicBezTo>
                <a:cubicBezTo>
                  <a:pt x="547010" y="93058"/>
                  <a:pt x="1394408" y="0"/>
                  <a:pt x="1701370" y="86738"/>
                </a:cubicBezTo>
                <a:cubicBezTo>
                  <a:pt x="2073271" y="151854"/>
                  <a:pt x="1839385" y="468692"/>
                  <a:pt x="2241430" y="588287"/>
                </a:cubicBezTo>
                <a:cubicBezTo>
                  <a:pt x="2643475" y="707882"/>
                  <a:pt x="3693592" y="636292"/>
                  <a:pt x="4113638" y="804311"/>
                </a:cubicBezTo>
                <a:cubicBezTo>
                  <a:pt x="4533684" y="972330"/>
                  <a:pt x="4593690" y="1440382"/>
                  <a:pt x="4761709" y="1596399"/>
                </a:cubicBezTo>
                <a:cubicBezTo>
                  <a:pt x="4929728" y="1752416"/>
                  <a:pt x="5113812" y="1607462"/>
                  <a:pt x="5121749" y="1740415"/>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29" name="Freeform 28"/>
          <p:cNvSpPr/>
          <p:nvPr/>
        </p:nvSpPr>
        <p:spPr>
          <a:xfrm>
            <a:off x="1633329" y="3791546"/>
            <a:ext cx="4666864" cy="1638818"/>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 name="connsiteX0" fmla="*/ 0 w 5709806"/>
              <a:gd name="connsiteY0" fmla="*/ 0 h 686146"/>
              <a:gd name="connsiteX1" fmla="*/ 2395809 w 5709806"/>
              <a:gd name="connsiteY1" fmla="*/ 340966 h 686146"/>
              <a:gd name="connsiteX2" fmla="*/ 5564161 w 5709806"/>
              <a:gd name="connsiteY2" fmla="*/ 412974 h 686146"/>
              <a:gd name="connsiteX3" fmla="*/ 1521939 w 5709806"/>
              <a:gd name="connsiteY3" fmla="*/ 686146 h 686146"/>
              <a:gd name="connsiteX0" fmla="*/ 0 w 2589459"/>
              <a:gd name="connsiteY0" fmla="*/ 0 h 686146"/>
              <a:gd name="connsiteX1" fmla="*/ 2395809 w 2589459"/>
              <a:gd name="connsiteY1" fmla="*/ 340966 h 686146"/>
              <a:gd name="connsiteX2" fmla="*/ 1161899 w 2589459"/>
              <a:gd name="connsiteY2" fmla="*/ 542130 h 686146"/>
              <a:gd name="connsiteX3" fmla="*/ 1521939 w 2589459"/>
              <a:gd name="connsiteY3" fmla="*/ 686146 h 686146"/>
              <a:gd name="connsiteX0" fmla="*/ 0 w 1521939"/>
              <a:gd name="connsiteY0" fmla="*/ 0 h 686146"/>
              <a:gd name="connsiteX1" fmla="*/ 729852 w 1521939"/>
              <a:gd name="connsiteY1" fmla="*/ 542130 h 686146"/>
              <a:gd name="connsiteX2" fmla="*/ 1161899 w 1521939"/>
              <a:gd name="connsiteY2" fmla="*/ 542130 h 686146"/>
              <a:gd name="connsiteX3" fmla="*/ 1521939 w 1521939"/>
              <a:gd name="connsiteY3" fmla="*/ 686146 h 686146"/>
              <a:gd name="connsiteX0" fmla="*/ 0 w 4666864"/>
              <a:gd name="connsiteY0" fmla="*/ 0 h 1638818"/>
              <a:gd name="connsiteX1" fmla="*/ 729852 w 4666864"/>
              <a:gd name="connsiteY1" fmla="*/ 542130 h 1638818"/>
              <a:gd name="connsiteX2" fmla="*/ 1161899 w 4666864"/>
              <a:gd name="connsiteY2" fmla="*/ 542130 h 1638818"/>
              <a:gd name="connsiteX3" fmla="*/ 4666864 w 4666864"/>
              <a:gd name="connsiteY3" fmla="*/ 1638818 h 1638818"/>
              <a:gd name="connsiteX0" fmla="*/ 0 w 4666864"/>
              <a:gd name="connsiteY0" fmla="*/ 0 h 1638818"/>
              <a:gd name="connsiteX1" fmla="*/ 729852 w 4666864"/>
              <a:gd name="connsiteY1" fmla="*/ 542130 h 1638818"/>
              <a:gd name="connsiteX2" fmla="*/ 3442727 w 4666864"/>
              <a:gd name="connsiteY2" fmla="*/ 789582 h 1638818"/>
              <a:gd name="connsiteX3" fmla="*/ 4666864 w 4666864"/>
              <a:gd name="connsiteY3" fmla="*/ 1638818 h 1638818"/>
              <a:gd name="connsiteX0" fmla="*/ 0 w 4666864"/>
              <a:gd name="connsiteY0" fmla="*/ 0 h 1638818"/>
              <a:gd name="connsiteX1" fmla="*/ 424071 w 4666864"/>
              <a:gd name="connsiteY1" fmla="*/ 438323 h 1638818"/>
              <a:gd name="connsiteX2" fmla="*/ 729852 w 4666864"/>
              <a:gd name="connsiteY2" fmla="*/ 542130 h 1638818"/>
              <a:gd name="connsiteX3" fmla="*/ 3442727 w 4666864"/>
              <a:gd name="connsiteY3" fmla="*/ 789582 h 1638818"/>
              <a:gd name="connsiteX4" fmla="*/ 4666864 w 4666864"/>
              <a:gd name="connsiteY4" fmla="*/ 1638818 h 1638818"/>
              <a:gd name="connsiteX0" fmla="*/ 0 w 4666864"/>
              <a:gd name="connsiteY0" fmla="*/ 0 h 1638818"/>
              <a:gd name="connsiteX1" fmla="*/ 346383 w 4666864"/>
              <a:gd name="connsiteY1" fmla="*/ 141510 h 1638818"/>
              <a:gd name="connsiteX2" fmla="*/ 729852 w 4666864"/>
              <a:gd name="connsiteY2" fmla="*/ 542130 h 1638818"/>
              <a:gd name="connsiteX3" fmla="*/ 3442727 w 4666864"/>
              <a:gd name="connsiteY3" fmla="*/ 789582 h 1638818"/>
              <a:gd name="connsiteX4" fmla="*/ 4666864 w 4666864"/>
              <a:gd name="connsiteY4" fmla="*/ 1638818 h 1638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6864" h="1638818">
                <a:moveTo>
                  <a:pt x="0" y="0"/>
                </a:moveTo>
                <a:cubicBezTo>
                  <a:pt x="70678" y="73054"/>
                  <a:pt x="224741" y="51155"/>
                  <a:pt x="346383" y="141510"/>
                </a:cubicBezTo>
                <a:cubicBezTo>
                  <a:pt x="468025" y="231865"/>
                  <a:pt x="213795" y="434118"/>
                  <a:pt x="729852" y="542130"/>
                </a:cubicBezTo>
                <a:cubicBezTo>
                  <a:pt x="1245909" y="650142"/>
                  <a:pt x="2786558" y="606801"/>
                  <a:pt x="3442727" y="789582"/>
                </a:cubicBezTo>
                <a:cubicBezTo>
                  <a:pt x="4098896" y="972363"/>
                  <a:pt x="4658927" y="1505865"/>
                  <a:pt x="4666864" y="1638818"/>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0" name="Freeform 29"/>
          <p:cNvSpPr/>
          <p:nvPr/>
        </p:nvSpPr>
        <p:spPr>
          <a:xfrm>
            <a:off x="1228724" y="4725168"/>
            <a:ext cx="3199260" cy="705196"/>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 name="connsiteX0" fmla="*/ 0 w 6808045"/>
              <a:gd name="connsiteY0" fmla="*/ 0 h 857595"/>
              <a:gd name="connsiteX1" fmla="*/ 2559572 w 6808045"/>
              <a:gd name="connsiteY1" fmla="*/ 512415 h 857595"/>
              <a:gd name="connsiteX2" fmla="*/ 5727924 w 6808045"/>
              <a:gd name="connsiteY2" fmla="*/ 584423 h 857595"/>
              <a:gd name="connsiteX3" fmla="*/ 6808045 w 6808045"/>
              <a:gd name="connsiteY3" fmla="*/ 857595 h 857595"/>
              <a:gd name="connsiteX0" fmla="*/ 0 w 6808045"/>
              <a:gd name="connsiteY0" fmla="*/ 0 h 857595"/>
              <a:gd name="connsiteX1" fmla="*/ 1173511 w 6808045"/>
              <a:gd name="connsiteY1" fmla="*/ 432024 h 857595"/>
              <a:gd name="connsiteX2" fmla="*/ 5727924 w 6808045"/>
              <a:gd name="connsiteY2" fmla="*/ 584423 h 857595"/>
              <a:gd name="connsiteX3" fmla="*/ 6808045 w 6808045"/>
              <a:gd name="connsiteY3" fmla="*/ 857595 h 857595"/>
              <a:gd name="connsiteX0" fmla="*/ 0 w 6808045"/>
              <a:gd name="connsiteY0" fmla="*/ 0 h 857595"/>
              <a:gd name="connsiteX1" fmla="*/ 1173511 w 6808045"/>
              <a:gd name="connsiteY1" fmla="*/ 432024 h 857595"/>
              <a:gd name="connsiteX2" fmla="*/ 2551188 w 6808045"/>
              <a:gd name="connsiteY2" fmla="*/ 576040 h 857595"/>
              <a:gd name="connsiteX3" fmla="*/ 6808045 w 6808045"/>
              <a:gd name="connsiteY3" fmla="*/ 857595 h 857595"/>
              <a:gd name="connsiteX0" fmla="*/ 0 w 3199260"/>
              <a:gd name="connsiteY0" fmla="*/ 0 h 705196"/>
              <a:gd name="connsiteX1" fmla="*/ 1173511 w 3199260"/>
              <a:gd name="connsiteY1" fmla="*/ 432024 h 705196"/>
              <a:gd name="connsiteX2" fmla="*/ 2551188 w 3199260"/>
              <a:gd name="connsiteY2" fmla="*/ 576040 h 705196"/>
              <a:gd name="connsiteX3" fmla="*/ 3199260 w 3199260"/>
              <a:gd name="connsiteY3" fmla="*/ 705196 h 705196"/>
              <a:gd name="connsiteX0" fmla="*/ 0 w 3199260"/>
              <a:gd name="connsiteY0" fmla="*/ 0 h 705196"/>
              <a:gd name="connsiteX1" fmla="*/ 1173511 w 3199260"/>
              <a:gd name="connsiteY1" fmla="*/ 432024 h 705196"/>
              <a:gd name="connsiteX2" fmla="*/ 2407172 w 3199260"/>
              <a:gd name="connsiteY2" fmla="*/ 576040 h 705196"/>
              <a:gd name="connsiteX3" fmla="*/ 3199260 w 3199260"/>
              <a:gd name="connsiteY3" fmla="*/ 705196 h 705196"/>
              <a:gd name="connsiteX0" fmla="*/ 0 w 3199260"/>
              <a:gd name="connsiteY0" fmla="*/ 0 h 705196"/>
              <a:gd name="connsiteX1" fmla="*/ 1173511 w 3199260"/>
              <a:gd name="connsiteY1" fmla="*/ 432024 h 705196"/>
              <a:gd name="connsiteX2" fmla="*/ 2495551 w 3199260"/>
              <a:gd name="connsiteY2" fmla="*/ 503238 h 705196"/>
              <a:gd name="connsiteX3" fmla="*/ 3199260 w 3199260"/>
              <a:gd name="connsiteY3" fmla="*/ 705196 h 705196"/>
              <a:gd name="connsiteX0" fmla="*/ 0 w 3199260"/>
              <a:gd name="connsiteY0" fmla="*/ 0 h 705196"/>
              <a:gd name="connsiteX1" fmla="*/ 878236 w 3199260"/>
              <a:gd name="connsiteY1" fmla="*/ 365349 h 705196"/>
              <a:gd name="connsiteX2" fmla="*/ 2495551 w 3199260"/>
              <a:gd name="connsiteY2" fmla="*/ 503238 h 705196"/>
              <a:gd name="connsiteX3" fmla="*/ 3199260 w 3199260"/>
              <a:gd name="connsiteY3" fmla="*/ 705196 h 705196"/>
            </a:gdLst>
            <a:ahLst/>
            <a:cxnLst>
              <a:cxn ang="0">
                <a:pos x="connsiteX0" y="connsiteY0"/>
              </a:cxn>
              <a:cxn ang="0">
                <a:pos x="connsiteX1" y="connsiteY1"/>
              </a:cxn>
              <a:cxn ang="0">
                <a:pos x="connsiteX2" y="connsiteY2"/>
              </a:cxn>
              <a:cxn ang="0">
                <a:pos x="connsiteX3" y="connsiteY3"/>
              </a:cxn>
            </a:cxnLst>
            <a:rect l="l" t="t" r="r" b="b"/>
            <a:pathLst>
              <a:path w="3199260" h="705196">
                <a:moveTo>
                  <a:pt x="0" y="0"/>
                </a:moveTo>
                <a:cubicBezTo>
                  <a:pt x="268287" y="300037"/>
                  <a:pt x="462311" y="281476"/>
                  <a:pt x="878236" y="365349"/>
                </a:cubicBezTo>
                <a:cubicBezTo>
                  <a:pt x="1294161" y="449222"/>
                  <a:pt x="2108714" y="446597"/>
                  <a:pt x="2495551" y="503238"/>
                </a:cubicBezTo>
                <a:cubicBezTo>
                  <a:pt x="2882388" y="559879"/>
                  <a:pt x="3191323" y="572243"/>
                  <a:pt x="3199260" y="705196"/>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1" name="Freeform 30"/>
          <p:cNvSpPr/>
          <p:nvPr/>
        </p:nvSpPr>
        <p:spPr>
          <a:xfrm>
            <a:off x="4551551" y="4134618"/>
            <a:ext cx="2953034" cy="1295745"/>
          </a:xfrm>
          <a:custGeom>
            <a:avLst/>
            <a:gdLst>
              <a:gd name="connsiteX0" fmla="*/ 9024937 w 9561512"/>
              <a:gd name="connsiteY0" fmla="*/ 0 h 1495425"/>
              <a:gd name="connsiteX1" fmla="*/ 8253412 w 9561512"/>
              <a:gd name="connsiteY1" fmla="*/ 742950 h 1495425"/>
              <a:gd name="connsiteX2" fmla="*/ 1176337 w 9561512"/>
              <a:gd name="connsiteY2" fmla="*/ 857250 h 1495425"/>
              <a:gd name="connsiteX3" fmla="*/ 1195387 w 9561512"/>
              <a:gd name="connsiteY3" fmla="*/ 1276350 h 1495425"/>
              <a:gd name="connsiteX4" fmla="*/ 1214437 w 9561512"/>
              <a:gd name="connsiteY4" fmla="*/ 1495425 h 1495425"/>
              <a:gd name="connsiteX0" fmla="*/ 9021762 w 9558337"/>
              <a:gd name="connsiteY0" fmla="*/ 0 h 1495425"/>
              <a:gd name="connsiteX1" fmla="*/ 8250237 w 9558337"/>
              <a:gd name="connsiteY1" fmla="*/ 742950 h 1495425"/>
              <a:gd name="connsiteX2" fmla="*/ 1173162 w 9558337"/>
              <a:gd name="connsiteY2" fmla="*/ 857250 h 1495425"/>
              <a:gd name="connsiteX3" fmla="*/ 1211262 w 9558337"/>
              <a:gd name="connsiteY3" fmla="*/ 1495425 h 1495425"/>
              <a:gd name="connsiteX0" fmla="*/ 9012928 w 9549503"/>
              <a:gd name="connsiteY0" fmla="*/ 0 h 1295747"/>
              <a:gd name="connsiteX1" fmla="*/ 8241403 w 9549503"/>
              <a:gd name="connsiteY1" fmla="*/ 742950 h 1295747"/>
              <a:gd name="connsiteX2" fmla="*/ 1164328 w 9549503"/>
              <a:gd name="connsiteY2" fmla="*/ 857250 h 1295747"/>
              <a:gd name="connsiteX3" fmla="*/ 1255436 w 9549503"/>
              <a:gd name="connsiteY3" fmla="*/ 1295747 h 1295747"/>
              <a:gd name="connsiteX0" fmla="*/ 7841700 w 8183070"/>
              <a:gd name="connsiteY0" fmla="*/ 0 h 1295747"/>
              <a:gd name="connsiteX1" fmla="*/ 7070175 w 8183070"/>
              <a:gd name="connsiteY1" fmla="*/ 742950 h 1295747"/>
              <a:gd name="connsiteX2" fmla="*/ 1164328 w 8183070"/>
              <a:gd name="connsiteY2" fmla="*/ 806549 h 1295747"/>
              <a:gd name="connsiteX3" fmla="*/ 84208 w 8183070"/>
              <a:gd name="connsiteY3" fmla="*/ 1295747 h 1295747"/>
              <a:gd name="connsiteX0" fmla="*/ 7765429 w 8033716"/>
              <a:gd name="connsiteY0" fmla="*/ 0 h 1295747"/>
              <a:gd name="connsiteX1" fmla="*/ 5768577 w 8033716"/>
              <a:gd name="connsiteY1" fmla="*/ 806549 h 1295747"/>
              <a:gd name="connsiteX2" fmla="*/ 1088057 w 8033716"/>
              <a:gd name="connsiteY2" fmla="*/ 806549 h 1295747"/>
              <a:gd name="connsiteX3" fmla="*/ 7937 w 8033716"/>
              <a:gd name="connsiteY3" fmla="*/ 1295747 h 1295747"/>
              <a:gd name="connsiteX0" fmla="*/ 3775348 w 6216459"/>
              <a:gd name="connsiteY0" fmla="*/ 0 h 1583779"/>
              <a:gd name="connsiteX1" fmla="*/ 5768577 w 6216459"/>
              <a:gd name="connsiteY1" fmla="*/ 1094581 h 1583779"/>
              <a:gd name="connsiteX2" fmla="*/ 1088057 w 6216459"/>
              <a:gd name="connsiteY2" fmla="*/ 1094581 h 1583779"/>
              <a:gd name="connsiteX3" fmla="*/ 7937 w 6216459"/>
              <a:gd name="connsiteY3" fmla="*/ 1583779 h 1583779"/>
              <a:gd name="connsiteX0" fmla="*/ 3775348 w 4043635"/>
              <a:gd name="connsiteY0" fmla="*/ 0 h 1583779"/>
              <a:gd name="connsiteX1" fmla="*/ 2551213 w 4043635"/>
              <a:gd name="connsiteY1" fmla="*/ 806549 h 1583779"/>
              <a:gd name="connsiteX2" fmla="*/ 1088057 w 4043635"/>
              <a:gd name="connsiteY2" fmla="*/ 1094581 h 1583779"/>
              <a:gd name="connsiteX3" fmla="*/ 7937 w 4043635"/>
              <a:gd name="connsiteY3" fmla="*/ 1583779 h 1583779"/>
              <a:gd name="connsiteX0" fmla="*/ 3032272 w 3300559"/>
              <a:gd name="connsiteY0" fmla="*/ 0 h 1295747"/>
              <a:gd name="connsiteX1" fmla="*/ 1808137 w 3300559"/>
              <a:gd name="connsiteY1" fmla="*/ 806549 h 1295747"/>
              <a:gd name="connsiteX2" fmla="*/ 344981 w 3300559"/>
              <a:gd name="connsiteY2" fmla="*/ 1094581 h 1295747"/>
              <a:gd name="connsiteX3" fmla="*/ 7937 w 3300559"/>
              <a:gd name="connsiteY3" fmla="*/ 1295747 h 1295747"/>
              <a:gd name="connsiteX0" fmla="*/ 3032272 w 3300559"/>
              <a:gd name="connsiteY0" fmla="*/ 0 h 1295747"/>
              <a:gd name="connsiteX1" fmla="*/ 1808137 w 3300559"/>
              <a:gd name="connsiteY1" fmla="*/ 806549 h 1295747"/>
              <a:gd name="connsiteX2" fmla="*/ 487610 w 3300559"/>
              <a:gd name="connsiteY2" fmla="*/ 878557 h 1295747"/>
              <a:gd name="connsiteX3" fmla="*/ 7937 w 3300559"/>
              <a:gd name="connsiteY3" fmla="*/ 1295747 h 1295747"/>
              <a:gd name="connsiteX0" fmla="*/ 3032272 w 3300559"/>
              <a:gd name="connsiteY0" fmla="*/ 0 h 1295747"/>
              <a:gd name="connsiteX1" fmla="*/ 2600225 w 3300559"/>
              <a:gd name="connsiteY1" fmla="*/ 806549 h 1295747"/>
              <a:gd name="connsiteX2" fmla="*/ 487610 w 3300559"/>
              <a:gd name="connsiteY2" fmla="*/ 878557 h 1295747"/>
              <a:gd name="connsiteX3" fmla="*/ 7937 w 3300559"/>
              <a:gd name="connsiteY3" fmla="*/ 1295747 h 1295747"/>
              <a:gd name="connsiteX0" fmla="*/ 1223689 w 2722905"/>
              <a:gd name="connsiteY0" fmla="*/ 0 h 1448147"/>
              <a:gd name="connsiteX1" fmla="*/ 2600225 w 2722905"/>
              <a:gd name="connsiteY1" fmla="*/ 958949 h 1448147"/>
              <a:gd name="connsiteX2" fmla="*/ 487610 w 2722905"/>
              <a:gd name="connsiteY2" fmla="*/ 1030957 h 1448147"/>
              <a:gd name="connsiteX3" fmla="*/ 7937 w 2722905"/>
              <a:gd name="connsiteY3" fmla="*/ 1448147 h 1448147"/>
              <a:gd name="connsiteX0" fmla="*/ 1367705 w 2746907"/>
              <a:gd name="connsiteY0" fmla="*/ 0 h 1448147"/>
              <a:gd name="connsiteX1" fmla="*/ 2600225 w 2746907"/>
              <a:gd name="connsiteY1" fmla="*/ 958949 h 1448147"/>
              <a:gd name="connsiteX2" fmla="*/ 487610 w 2746907"/>
              <a:gd name="connsiteY2" fmla="*/ 1030957 h 1448147"/>
              <a:gd name="connsiteX3" fmla="*/ 7937 w 2746907"/>
              <a:gd name="connsiteY3" fmla="*/ 1448147 h 1448147"/>
              <a:gd name="connsiteX0" fmla="*/ 1013507 w 2392709"/>
              <a:gd name="connsiteY0" fmla="*/ 0 h 1295747"/>
              <a:gd name="connsiteX1" fmla="*/ 2246027 w 2392709"/>
              <a:gd name="connsiteY1" fmla="*/ 958949 h 1295747"/>
              <a:gd name="connsiteX2" fmla="*/ 133412 w 2392709"/>
              <a:gd name="connsiteY2" fmla="*/ 1030957 h 1295747"/>
              <a:gd name="connsiteX3" fmla="*/ 1445555 w 2392709"/>
              <a:gd name="connsiteY3" fmla="*/ 1295747 h 1295747"/>
              <a:gd name="connsiteX0" fmla="*/ 6858 w 1260470"/>
              <a:gd name="connsiteY0" fmla="*/ 0 h 1295747"/>
              <a:gd name="connsiteX1" fmla="*/ 1239378 w 1260470"/>
              <a:gd name="connsiteY1" fmla="*/ 958949 h 1295747"/>
              <a:gd name="connsiteX2" fmla="*/ 133412 w 1260470"/>
              <a:gd name="connsiteY2" fmla="*/ 1022573 h 1295747"/>
              <a:gd name="connsiteX3" fmla="*/ 438906 w 1260470"/>
              <a:gd name="connsiteY3" fmla="*/ 1295747 h 1295747"/>
              <a:gd name="connsiteX0" fmla="*/ 0 w 570705"/>
              <a:gd name="connsiteY0" fmla="*/ 0 h 1295747"/>
              <a:gd name="connsiteX1" fmla="*/ 549613 w 570705"/>
              <a:gd name="connsiteY1" fmla="*/ 513209 h 1295747"/>
              <a:gd name="connsiteX2" fmla="*/ 126554 w 570705"/>
              <a:gd name="connsiteY2" fmla="*/ 1022573 h 1295747"/>
              <a:gd name="connsiteX3" fmla="*/ 432048 w 570705"/>
              <a:gd name="connsiteY3" fmla="*/ 1295747 h 1295747"/>
              <a:gd name="connsiteX0" fmla="*/ 0 w 615155"/>
              <a:gd name="connsiteY0" fmla="*/ 0 h 1295747"/>
              <a:gd name="connsiteX1" fmla="*/ 549613 w 615155"/>
              <a:gd name="connsiteY1" fmla="*/ 513209 h 1295747"/>
              <a:gd name="connsiteX2" fmla="*/ 393254 w 615155"/>
              <a:gd name="connsiteY2" fmla="*/ 984473 h 1295747"/>
              <a:gd name="connsiteX3" fmla="*/ 432048 w 615155"/>
              <a:gd name="connsiteY3" fmla="*/ 1295747 h 1295747"/>
              <a:gd name="connsiteX0" fmla="*/ 622524 w 7266806"/>
              <a:gd name="connsiteY0" fmla="*/ 0 h 1013296"/>
              <a:gd name="connsiteX1" fmla="*/ 1172137 w 7266806"/>
              <a:gd name="connsiteY1" fmla="*/ 513209 h 1013296"/>
              <a:gd name="connsiteX2" fmla="*/ 1015778 w 7266806"/>
              <a:gd name="connsiteY2" fmla="*/ 984473 h 1013296"/>
              <a:gd name="connsiteX3" fmla="*/ 7266806 w 7266806"/>
              <a:gd name="connsiteY3" fmla="*/ 686146 h 1013296"/>
              <a:gd name="connsiteX0" fmla="*/ 377747 w 7022029"/>
              <a:gd name="connsiteY0" fmla="*/ 0 h 686146"/>
              <a:gd name="connsiteX1" fmla="*/ 927360 w 7022029"/>
              <a:gd name="connsiteY1" fmla="*/ 513209 h 686146"/>
              <a:gd name="connsiteX2" fmla="*/ 5941908 w 7022029"/>
              <a:gd name="connsiteY2" fmla="*/ 412974 h 686146"/>
              <a:gd name="connsiteX3" fmla="*/ 7022029 w 7022029"/>
              <a:gd name="connsiteY3" fmla="*/ 686146 h 686146"/>
              <a:gd name="connsiteX0" fmla="*/ 187735 w 6832017"/>
              <a:gd name="connsiteY0" fmla="*/ 0 h 686146"/>
              <a:gd name="connsiteX1" fmla="*/ 927360 w 6832017"/>
              <a:gd name="connsiteY1" fmla="*/ 340966 h 686146"/>
              <a:gd name="connsiteX2" fmla="*/ 5751896 w 6832017"/>
              <a:gd name="connsiteY2" fmla="*/ 412974 h 686146"/>
              <a:gd name="connsiteX3" fmla="*/ 6832017 w 6832017"/>
              <a:gd name="connsiteY3" fmla="*/ 686146 h 686146"/>
              <a:gd name="connsiteX0" fmla="*/ 0 w 6644282"/>
              <a:gd name="connsiteY0" fmla="*/ 0 h 686146"/>
              <a:gd name="connsiteX1" fmla="*/ 2395809 w 6644282"/>
              <a:gd name="connsiteY1" fmla="*/ 340966 h 686146"/>
              <a:gd name="connsiteX2" fmla="*/ 5564161 w 6644282"/>
              <a:gd name="connsiteY2" fmla="*/ 412974 h 686146"/>
              <a:gd name="connsiteX3" fmla="*/ 6644282 w 6644282"/>
              <a:gd name="connsiteY3" fmla="*/ 686146 h 686146"/>
              <a:gd name="connsiteX0" fmla="*/ 0 w 6808045"/>
              <a:gd name="connsiteY0" fmla="*/ 0 h 857595"/>
              <a:gd name="connsiteX1" fmla="*/ 2559572 w 6808045"/>
              <a:gd name="connsiteY1" fmla="*/ 512415 h 857595"/>
              <a:gd name="connsiteX2" fmla="*/ 5727924 w 6808045"/>
              <a:gd name="connsiteY2" fmla="*/ 584423 h 857595"/>
              <a:gd name="connsiteX3" fmla="*/ 6808045 w 6808045"/>
              <a:gd name="connsiteY3" fmla="*/ 857595 h 857595"/>
              <a:gd name="connsiteX0" fmla="*/ 0 w 6808045"/>
              <a:gd name="connsiteY0" fmla="*/ 0 h 857595"/>
              <a:gd name="connsiteX1" fmla="*/ 1173511 w 6808045"/>
              <a:gd name="connsiteY1" fmla="*/ 432024 h 857595"/>
              <a:gd name="connsiteX2" fmla="*/ 5727924 w 6808045"/>
              <a:gd name="connsiteY2" fmla="*/ 584423 h 857595"/>
              <a:gd name="connsiteX3" fmla="*/ 6808045 w 6808045"/>
              <a:gd name="connsiteY3" fmla="*/ 857595 h 857595"/>
              <a:gd name="connsiteX0" fmla="*/ 0 w 6808045"/>
              <a:gd name="connsiteY0" fmla="*/ 0 h 857595"/>
              <a:gd name="connsiteX1" fmla="*/ 1173511 w 6808045"/>
              <a:gd name="connsiteY1" fmla="*/ 432024 h 857595"/>
              <a:gd name="connsiteX2" fmla="*/ 2551188 w 6808045"/>
              <a:gd name="connsiteY2" fmla="*/ 576040 h 857595"/>
              <a:gd name="connsiteX3" fmla="*/ 6808045 w 6808045"/>
              <a:gd name="connsiteY3" fmla="*/ 857595 h 857595"/>
              <a:gd name="connsiteX0" fmla="*/ 0 w 3199260"/>
              <a:gd name="connsiteY0" fmla="*/ 0 h 705196"/>
              <a:gd name="connsiteX1" fmla="*/ 1173511 w 3199260"/>
              <a:gd name="connsiteY1" fmla="*/ 432024 h 705196"/>
              <a:gd name="connsiteX2" fmla="*/ 2551188 w 3199260"/>
              <a:gd name="connsiteY2" fmla="*/ 576040 h 705196"/>
              <a:gd name="connsiteX3" fmla="*/ 3199260 w 3199260"/>
              <a:gd name="connsiteY3" fmla="*/ 705196 h 705196"/>
              <a:gd name="connsiteX0" fmla="*/ 0 w 3199260"/>
              <a:gd name="connsiteY0" fmla="*/ 0 h 705196"/>
              <a:gd name="connsiteX1" fmla="*/ 1173511 w 3199260"/>
              <a:gd name="connsiteY1" fmla="*/ 432024 h 705196"/>
              <a:gd name="connsiteX2" fmla="*/ 2407172 w 3199260"/>
              <a:gd name="connsiteY2" fmla="*/ 576040 h 705196"/>
              <a:gd name="connsiteX3" fmla="*/ 3199260 w 3199260"/>
              <a:gd name="connsiteY3" fmla="*/ 705196 h 705196"/>
              <a:gd name="connsiteX0" fmla="*/ 0 w 3199260"/>
              <a:gd name="connsiteY0" fmla="*/ 0 h 705196"/>
              <a:gd name="connsiteX1" fmla="*/ 1173511 w 3199260"/>
              <a:gd name="connsiteY1" fmla="*/ 432024 h 705196"/>
              <a:gd name="connsiteX2" fmla="*/ 2495551 w 3199260"/>
              <a:gd name="connsiteY2" fmla="*/ 503238 h 705196"/>
              <a:gd name="connsiteX3" fmla="*/ 3199260 w 3199260"/>
              <a:gd name="connsiteY3" fmla="*/ 705196 h 705196"/>
              <a:gd name="connsiteX0" fmla="*/ 0 w 3199260"/>
              <a:gd name="connsiteY0" fmla="*/ 0 h 705196"/>
              <a:gd name="connsiteX1" fmla="*/ 878236 w 3199260"/>
              <a:gd name="connsiteY1" fmla="*/ 365349 h 705196"/>
              <a:gd name="connsiteX2" fmla="*/ 2495551 w 3199260"/>
              <a:gd name="connsiteY2" fmla="*/ 503238 h 705196"/>
              <a:gd name="connsiteX3" fmla="*/ 3199260 w 3199260"/>
              <a:gd name="connsiteY3" fmla="*/ 705196 h 705196"/>
              <a:gd name="connsiteX0" fmla="*/ 5536873 w 5805160"/>
              <a:gd name="connsiteY0" fmla="*/ 0 h 1295745"/>
              <a:gd name="connsiteX1" fmla="*/ 559937 w 5805160"/>
              <a:gd name="connsiteY1" fmla="*/ 955898 h 1295745"/>
              <a:gd name="connsiteX2" fmla="*/ 2177252 w 5805160"/>
              <a:gd name="connsiteY2" fmla="*/ 1093787 h 1295745"/>
              <a:gd name="connsiteX3" fmla="*/ 2880961 w 5805160"/>
              <a:gd name="connsiteY3" fmla="*/ 1295745 h 1295745"/>
              <a:gd name="connsiteX0" fmla="*/ 3730265 w 3998552"/>
              <a:gd name="connsiteY0" fmla="*/ 0 h 1295745"/>
              <a:gd name="connsiteX1" fmla="*/ 3298216 w 3998552"/>
              <a:gd name="connsiteY1" fmla="*/ 806550 h 1295745"/>
              <a:gd name="connsiteX2" fmla="*/ 370644 w 3998552"/>
              <a:gd name="connsiteY2" fmla="*/ 1093787 h 1295745"/>
              <a:gd name="connsiteX3" fmla="*/ 1074353 w 3998552"/>
              <a:gd name="connsiteY3" fmla="*/ 1295745 h 1295745"/>
              <a:gd name="connsiteX0" fmla="*/ 2886360 w 3154647"/>
              <a:gd name="connsiteY0" fmla="*/ 0 h 1295745"/>
              <a:gd name="connsiteX1" fmla="*/ 2454311 w 3154647"/>
              <a:gd name="connsiteY1" fmla="*/ 806550 h 1295745"/>
              <a:gd name="connsiteX2" fmla="*/ 370644 w 3154647"/>
              <a:gd name="connsiteY2" fmla="*/ 1041623 h 1295745"/>
              <a:gd name="connsiteX3" fmla="*/ 230448 w 3154647"/>
              <a:gd name="connsiteY3" fmla="*/ 1295745 h 1295745"/>
              <a:gd name="connsiteX0" fmla="*/ 2663849 w 2932136"/>
              <a:gd name="connsiteY0" fmla="*/ 0 h 1295745"/>
              <a:gd name="connsiteX1" fmla="*/ 2231800 w 2932136"/>
              <a:gd name="connsiteY1" fmla="*/ 806550 h 1295745"/>
              <a:gd name="connsiteX2" fmla="*/ 395783 w 2932136"/>
              <a:gd name="connsiteY2" fmla="*/ 974948 h 1295745"/>
              <a:gd name="connsiteX3" fmla="*/ 7937 w 2932136"/>
              <a:gd name="connsiteY3" fmla="*/ 1295745 h 1295745"/>
              <a:gd name="connsiteX0" fmla="*/ 2684747 w 2953034"/>
              <a:gd name="connsiteY0" fmla="*/ 0 h 1295745"/>
              <a:gd name="connsiteX1" fmla="*/ 2528923 w 2953034"/>
              <a:gd name="connsiteY1" fmla="*/ 692250 h 1295745"/>
              <a:gd name="connsiteX2" fmla="*/ 416681 w 2953034"/>
              <a:gd name="connsiteY2" fmla="*/ 974948 h 1295745"/>
              <a:gd name="connsiteX3" fmla="*/ 28835 w 2953034"/>
              <a:gd name="connsiteY3" fmla="*/ 1295745 h 1295745"/>
            </a:gdLst>
            <a:ahLst/>
            <a:cxnLst>
              <a:cxn ang="0">
                <a:pos x="connsiteX0" y="connsiteY0"/>
              </a:cxn>
              <a:cxn ang="0">
                <a:pos x="connsiteX1" y="connsiteY1"/>
              </a:cxn>
              <a:cxn ang="0">
                <a:pos x="connsiteX2" y="connsiteY2"/>
              </a:cxn>
              <a:cxn ang="0">
                <a:pos x="connsiteX3" y="connsiteY3"/>
              </a:cxn>
            </a:cxnLst>
            <a:rect l="l" t="t" r="r" b="b"/>
            <a:pathLst>
              <a:path w="2953034" h="1295745">
                <a:moveTo>
                  <a:pt x="2684747" y="0"/>
                </a:moveTo>
                <a:cubicBezTo>
                  <a:pt x="2953034" y="300037"/>
                  <a:pt x="2906934" y="529759"/>
                  <a:pt x="2528923" y="692250"/>
                </a:cubicBezTo>
                <a:cubicBezTo>
                  <a:pt x="2150912" y="854741"/>
                  <a:pt x="833362" y="874366"/>
                  <a:pt x="416681" y="974948"/>
                </a:cubicBezTo>
                <a:cubicBezTo>
                  <a:pt x="0" y="1075531"/>
                  <a:pt x="20898" y="1162792"/>
                  <a:pt x="28835" y="1295745"/>
                </a:cubicBezTo>
              </a:path>
            </a:pathLst>
          </a:custGeom>
          <a:ln w="19050">
            <a:solidFill>
              <a:srgbClr val="FF0000"/>
            </a:solidFill>
            <a:prstDash val="dash"/>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cxnSp>
        <p:nvCxnSpPr>
          <p:cNvPr id="34" name="Shape 33"/>
          <p:cNvCxnSpPr>
            <a:stCxn id="19" idx="2"/>
            <a:endCxn id="5" idx="3"/>
          </p:cNvCxnSpPr>
          <p:nvPr/>
        </p:nvCxnSpPr>
        <p:spPr>
          <a:xfrm rot="5400000" flipH="1">
            <a:off x="5176825" y="2830835"/>
            <a:ext cx="4226954" cy="1548172"/>
          </a:xfrm>
          <a:prstGeom prst="bentConnector4">
            <a:avLst>
              <a:gd name="adj1" fmla="val -5408"/>
              <a:gd name="adj2" fmla="val 76055"/>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5" name="Shape 34"/>
          <p:cNvCxnSpPr>
            <a:stCxn id="16" idx="2"/>
            <a:endCxn id="6" idx="3"/>
          </p:cNvCxnSpPr>
          <p:nvPr/>
        </p:nvCxnSpPr>
        <p:spPr>
          <a:xfrm rot="5400000" flipH="1" flipV="1">
            <a:off x="5373036" y="2645861"/>
            <a:ext cx="3978547" cy="2196244"/>
          </a:xfrm>
          <a:prstGeom prst="bentConnector4">
            <a:avLst>
              <a:gd name="adj1" fmla="val -8619"/>
              <a:gd name="adj2" fmla="val 127323"/>
            </a:avLst>
          </a:prstGeom>
          <a:ln>
            <a:solidFill>
              <a:srgbClr val="FF0000"/>
            </a:solidFill>
            <a:headEnd type="none" w="med" len="med"/>
            <a:tailEnd type="stealth" w="lg" len="lg"/>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747639" y="3573016"/>
            <a:ext cx="45719" cy="1317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37" name="Shape 36"/>
          <p:cNvCxnSpPr>
            <a:stCxn id="13" idx="0"/>
            <a:endCxn id="36" idx="1"/>
          </p:cNvCxnSpPr>
          <p:nvPr/>
        </p:nvCxnSpPr>
        <p:spPr>
          <a:xfrm rot="16200000" flipV="1">
            <a:off x="1746092" y="2640461"/>
            <a:ext cx="1791453" cy="3788357"/>
          </a:xfrm>
          <a:prstGeom prst="bentConnector4">
            <a:avLst>
              <a:gd name="adj1" fmla="val 24235"/>
              <a:gd name="adj2" fmla="val 106034"/>
            </a:avLst>
          </a:prstGeom>
          <a:ln>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41" name="Down Arrow 40"/>
          <p:cNvSpPr/>
          <p:nvPr/>
        </p:nvSpPr>
        <p:spPr>
          <a:xfrm>
            <a:off x="1286669" y="5163847"/>
            <a:ext cx="1512168" cy="5867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2" name="Oval 41"/>
          <p:cNvSpPr/>
          <p:nvPr/>
        </p:nvSpPr>
        <p:spPr>
          <a:xfrm>
            <a:off x="456134" y="5772150"/>
            <a:ext cx="3251770" cy="86409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de-DE" sz="2400" dirty="0" err="1" smtClean="0"/>
              <a:t>Cell</a:t>
            </a:r>
            <a:r>
              <a:rPr lang="de-DE" sz="2400" dirty="0" smtClean="0"/>
              <a:t> </a:t>
            </a:r>
            <a:r>
              <a:rPr lang="de-DE" sz="2400" dirty="0" err="1" smtClean="0"/>
              <a:t>proliferation</a:t>
            </a:r>
            <a:endParaRPr lang="de-DE" sz="2400"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ctrTitle"/>
          </p:nvPr>
        </p:nvSpPr>
        <p:spPr>
          <a:xfrm>
            <a:off x="642910" y="-71457"/>
            <a:ext cx="7772400" cy="642937"/>
          </a:xfrm>
        </p:spPr>
        <p:txBody>
          <a:bodyPr rtlCol="0">
            <a:normAutofit fontScale="90000"/>
          </a:bodyPr>
          <a:lstStyle/>
          <a:p>
            <a:pPr fontAlgn="auto">
              <a:spcAft>
                <a:spcPts val="0"/>
              </a:spcAft>
              <a:defRPr/>
            </a:pPr>
            <a:r>
              <a:rPr lang="en-US" sz="4000" dirty="0" smtClean="0">
                <a:solidFill>
                  <a:srgbClr val="009900"/>
                </a:solidFill>
              </a:rPr>
              <a:t>State concept</a:t>
            </a:r>
            <a:endParaRPr lang="ru-RU" sz="4000" dirty="0" smtClean="0">
              <a:solidFill>
                <a:srgbClr val="009900"/>
              </a:solidFill>
            </a:endParaRPr>
          </a:p>
        </p:txBody>
      </p:sp>
      <p:sp>
        <p:nvSpPr>
          <p:cNvPr id="30723" name="Rectangle 1"/>
          <p:cNvSpPr>
            <a:spLocks noChangeArrowheads="1"/>
          </p:cNvSpPr>
          <p:nvPr/>
        </p:nvSpPr>
        <p:spPr bwMode="auto">
          <a:xfrm>
            <a:off x="214282" y="500042"/>
            <a:ext cx="8715436" cy="6093976"/>
          </a:xfrm>
          <a:prstGeom prst="rect">
            <a:avLst/>
          </a:prstGeom>
          <a:noFill/>
          <a:ln w="9525">
            <a:noFill/>
            <a:miter lim="800000"/>
            <a:headEnd/>
            <a:tailEnd/>
          </a:ln>
        </p:spPr>
        <p:txBody>
          <a:bodyPr wrap="square" anchor="ctr">
            <a:spAutoFit/>
          </a:bodyPr>
          <a:lstStyle/>
          <a:p>
            <a:pPr>
              <a:tabLst>
                <a:tab pos="457200" algn="l"/>
              </a:tabLst>
            </a:pPr>
            <a:r>
              <a:rPr lang="en-US" sz="2000" dirty="0" smtClean="0">
                <a:ea typeface="Times New Roman" pitchFamily="18" charset="0"/>
              </a:rPr>
              <a:t>State describes changes between initial model and its variant:</a:t>
            </a:r>
          </a:p>
          <a:p>
            <a:pPr>
              <a:buFontTx/>
              <a:buChar char="-"/>
              <a:tabLst>
                <a:tab pos="457200" algn="l"/>
              </a:tabLst>
            </a:pPr>
            <a:r>
              <a:rPr lang="en-US" sz="2000" dirty="0" smtClean="0">
                <a:ea typeface="Times New Roman" pitchFamily="18" charset="0"/>
              </a:rPr>
              <a:t> for simulation experiment (corresponds to SED-ML &lt;changes&gt;)</a:t>
            </a:r>
          </a:p>
          <a:p>
            <a:pPr>
              <a:buFontTx/>
              <a:buChar char="-"/>
              <a:tabLst>
                <a:tab pos="457200" algn="l"/>
              </a:tabLst>
            </a:pPr>
            <a:r>
              <a:rPr lang="en-US" sz="2000" dirty="0" smtClean="0">
                <a:ea typeface="Times New Roman" pitchFamily="18" charset="0"/>
              </a:rPr>
              <a:t> for specific cell line or model conditions</a:t>
            </a:r>
          </a:p>
          <a:p>
            <a:pPr>
              <a:buFontTx/>
              <a:buChar char="-"/>
              <a:tabLst>
                <a:tab pos="457200" algn="l"/>
              </a:tabLst>
            </a:pPr>
            <a:r>
              <a:rPr lang="en-US" sz="2000" dirty="0" smtClean="0">
                <a:ea typeface="Times New Roman" pitchFamily="18" charset="0"/>
              </a:rPr>
              <a:t> for history </a:t>
            </a:r>
          </a:p>
          <a:p>
            <a:pPr lvl="1">
              <a:buFontTx/>
              <a:buChar char="-"/>
              <a:tabLst>
                <a:tab pos="457200" algn="l"/>
              </a:tabLst>
            </a:pPr>
            <a:r>
              <a:rPr lang="en-US" sz="2000" dirty="0" smtClean="0">
                <a:ea typeface="Times New Roman" pitchFamily="18" charset="0"/>
              </a:rPr>
              <a:t> history of editing can be represented as set of states</a:t>
            </a:r>
            <a:br>
              <a:rPr lang="en-US" sz="2000" dirty="0" smtClean="0">
                <a:ea typeface="Times New Roman" pitchFamily="18" charset="0"/>
              </a:rPr>
            </a:br>
            <a:r>
              <a:rPr lang="en-US" sz="2000" dirty="0" smtClean="0">
                <a:ea typeface="Times New Roman" pitchFamily="18" charset="0"/>
              </a:rPr>
              <a:t>- each state corresponds to some model build or commitment to repository.</a:t>
            </a:r>
          </a:p>
          <a:p>
            <a:pPr>
              <a:spcBef>
                <a:spcPts val="1200"/>
              </a:spcBef>
              <a:tabLst>
                <a:tab pos="457200" algn="l"/>
              </a:tabLst>
            </a:pPr>
            <a:r>
              <a:rPr lang="en-US" sz="2000" dirty="0" smtClean="0">
                <a:ea typeface="Times New Roman" pitchFamily="18" charset="0"/>
              </a:rPr>
              <a:t>State formalizes changes as following events:</a:t>
            </a:r>
          </a:p>
          <a:p>
            <a:pPr>
              <a:buFontTx/>
              <a:buChar char="-"/>
              <a:tabLst>
                <a:tab pos="457200" algn="l"/>
              </a:tabLst>
            </a:pPr>
            <a:r>
              <a:rPr lang="en-US" sz="2000" dirty="0" smtClean="0">
                <a:ea typeface="Times New Roman" pitchFamily="18" charset="0"/>
              </a:rPr>
              <a:t> add element</a:t>
            </a:r>
          </a:p>
          <a:p>
            <a:pPr>
              <a:buFontTx/>
              <a:buChar char="-"/>
              <a:tabLst>
                <a:tab pos="457200" algn="l"/>
              </a:tabLst>
            </a:pPr>
            <a:r>
              <a:rPr lang="en-US" sz="2000" dirty="0" smtClean="0">
                <a:ea typeface="Times New Roman" pitchFamily="18" charset="0"/>
              </a:rPr>
              <a:t> remove element</a:t>
            </a:r>
          </a:p>
          <a:p>
            <a:pPr>
              <a:buFontTx/>
              <a:buChar char="-"/>
              <a:tabLst>
                <a:tab pos="457200" algn="l"/>
              </a:tabLst>
            </a:pPr>
            <a:r>
              <a:rPr lang="en-US" sz="2000" dirty="0" smtClean="0">
                <a:ea typeface="Times New Roman" pitchFamily="18" charset="0"/>
              </a:rPr>
              <a:t> change property.</a:t>
            </a:r>
          </a:p>
          <a:p>
            <a:pPr>
              <a:spcBef>
                <a:spcPts val="1200"/>
              </a:spcBef>
              <a:tabLst>
                <a:tab pos="457200" algn="l"/>
              </a:tabLst>
            </a:pPr>
            <a:r>
              <a:rPr lang="en-US" sz="2000" dirty="0" smtClean="0">
                <a:ea typeface="Times New Roman" pitchFamily="18" charset="0"/>
              </a:rPr>
              <a:t>Changes in the state can be grouped into transactions.</a:t>
            </a:r>
          </a:p>
          <a:p>
            <a:pPr>
              <a:tabLst>
                <a:tab pos="457200" algn="l"/>
              </a:tabLst>
            </a:pPr>
            <a:r>
              <a:rPr lang="en-US" sz="2000" dirty="0" smtClean="0">
                <a:ea typeface="Times New Roman" pitchFamily="18" charset="0"/>
              </a:rPr>
              <a:t>For example to remove reaction we need to remove reaction node and corresponding edges.</a:t>
            </a:r>
          </a:p>
          <a:p>
            <a:pPr>
              <a:spcBef>
                <a:spcPts val="600"/>
              </a:spcBef>
              <a:tabLst>
                <a:tab pos="457200" algn="l"/>
              </a:tabLst>
            </a:pPr>
            <a:r>
              <a:rPr lang="en-US" sz="2000" dirty="0" smtClean="0">
                <a:ea typeface="Times New Roman" pitchFamily="18" charset="0"/>
              </a:rPr>
              <a:t>Changes can be presented as:</a:t>
            </a:r>
          </a:p>
          <a:p>
            <a:pPr>
              <a:buFontTx/>
              <a:buChar char="-"/>
              <a:tabLst>
                <a:tab pos="457200" algn="l"/>
              </a:tabLst>
            </a:pPr>
            <a:r>
              <a:rPr lang="en-US" sz="2000" dirty="0" smtClean="0">
                <a:ea typeface="Times New Roman" pitchFamily="18" charset="0"/>
              </a:rPr>
              <a:t> table of changes, changes are grouped into transactions</a:t>
            </a:r>
          </a:p>
          <a:p>
            <a:pPr>
              <a:buFontTx/>
              <a:buChar char="-"/>
              <a:tabLst>
                <a:tab pos="457200" algn="l"/>
              </a:tabLst>
            </a:pPr>
            <a:r>
              <a:rPr lang="en-US" sz="2000" dirty="0" smtClean="0">
                <a:ea typeface="Times New Roman" pitchFamily="18" charset="0"/>
              </a:rPr>
              <a:t> by decorating corresponding diagram elements</a:t>
            </a:r>
          </a:p>
          <a:p>
            <a:pPr>
              <a:spcBef>
                <a:spcPts val="600"/>
              </a:spcBef>
              <a:tabLst>
                <a:tab pos="457200" algn="l"/>
              </a:tabLst>
            </a:pPr>
            <a:r>
              <a:rPr lang="en-US" sz="2000" dirty="0" smtClean="0">
                <a:ea typeface="Times New Roman" pitchFamily="18" charset="0"/>
              </a:rPr>
              <a:t>Internally, changes are core of </a:t>
            </a:r>
            <a:r>
              <a:rPr lang="en-US" sz="2000" dirty="0" err="1" smtClean="0">
                <a:ea typeface="Times New Roman" pitchFamily="18" charset="0"/>
              </a:rPr>
              <a:t>BioUML</a:t>
            </a:r>
            <a:r>
              <a:rPr lang="en-US" sz="2000" dirty="0" smtClean="0">
                <a:ea typeface="Times New Roman" pitchFamily="18" charset="0"/>
              </a:rPr>
              <a:t> undo/redo subsystem, that was further extended for the purposes above.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p:cNvPicPr>
            <a:picLocks noChangeAspect="1" noChangeArrowheads="1"/>
          </p:cNvPicPr>
          <p:nvPr/>
        </p:nvPicPr>
        <p:blipFill>
          <a:blip r:embed="rId3" cstate="print"/>
          <a:srcRect/>
          <a:stretch>
            <a:fillRect/>
          </a:stretch>
        </p:blipFill>
        <p:spPr bwMode="auto">
          <a:xfrm>
            <a:off x="0" y="176817"/>
            <a:ext cx="9144000" cy="65043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700" name="Picture 4"/>
          <p:cNvPicPr>
            <a:picLocks noChangeAspect="1" noChangeArrowheads="1"/>
          </p:cNvPicPr>
          <p:nvPr/>
        </p:nvPicPr>
        <p:blipFill>
          <a:blip r:embed="rId2" cstate="print"/>
          <a:srcRect/>
          <a:stretch>
            <a:fillRect/>
          </a:stretch>
        </p:blipFill>
        <p:spPr bwMode="auto">
          <a:xfrm>
            <a:off x="678629" y="0"/>
            <a:ext cx="7786742" cy="67535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14282" y="903301"/>
            <a:ext cx="8472518" cy="4525963"/>
          </a:xfrm>
        </p:spPr>
        <p:txBody>
          <a:bodyPr>
            <a:noAutofit/>
          </a:bodyPr>
          <a:lstStyle/>
          <a:p>
            <a:r>
              <a:rPr lang="en-US" sz="2400" dirty="0" smtClean="0"/>
              <a:t>SED-ML  import </a:t>
            </a:r>
          </a:p>
          <a:p>
            <a:pPr lvl="1"/>
            <a:r>
              <a:rPr lang="en-US" sz="2400" dirty="0" smtClean="0"/>
              <a:t>only SBML models are supported now</a:t>
            </a:r>
          </a:p>
          <a:p>
            <a:pPr lvl="1"/>
            <a:r>
              <a:rPr lang="en-US" sz="2400" dirty="0" smtClean="0"/>
              <a:t>stored in user’s project</a:t>
            </a:r>
          </a:p>
          <a:p>
            <a:r>
              <a:rPr lang="en-US" sz="2400" dirty="0" smtClean="0"/>
              <a:t>SED-ML changes presented as </a:t>
            </a:r>
            <a:r>
              <a:rPr lang="en-US" sz="2400" dirty="0" err="1" smtClean="0"/>
              <a:t>BioUML</a:t>
            </a:r>
            <a:r>
              <a:rPr lang="en-US" sz="2400" dirty="0" smtClean="0"/>
              <a:t> states</a:t>
            </a:r>
          </a:p>
          <a:p>
            <a:r>
              <a:rPr lang="en-US" sz="2400" dirty="0" smtClean="0"/>
              <a:t>SED-ML presented as workflow</a:t>
            </a:r>
          </a:p>
          <a:p>
            <a:r>
              <a:rPr lang="en-US" sz="2400" dirty="0" smtClean="0"/>
              <a:t>automated hierarchic layout</a:t>
            </a:r>
          </a:p>
          <a:p>
            <a:r>
              <a:rPr lang="en-US" sz="2400" dirty="0" smtClean="0"/>
              <a:t>on-line simulation</a:t>
            </a:r>
          </a:p>
        </p:txBody>
      </p:sp>
      <p:sp>
        <p:nvSpPr>
          <p:cNvPr id="4" name="Rectangle 2"/>
          <p:cNvSpPr txBox="1">
            <a:spLocks noChangeArrowheads="1"/>
          </p:cNvSpPr>
          <p:nvPr/>
        </p:nvSpPr>
        <p:spPr>
          <a:xfrm>
            <a:off x="485804" y="-2143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0099"/>
                </a:solidFill>
                <a:effectLst/>
                <a:uLnTx/>
                <a:uFillTx/>
                <a:latin typeface="+mj-lt"/>
                <a:ea typeface="+mj-ea"/>
                <a:cs typeface="+mj-cs"/>
              </a:rPr>
              <a:t>SED-ML support</a:t>
            </a:r>
            <a:endParaRPr kumimoji="0" lang="ru-RU" sz="4400" b="0" i="0" u="none" strike="noStrike" kern="1200" cap="none" spc="0" normalizeH="0" baseline="0" noProof="0" dirty="0" smtClean="0">
              <a:ln>
                <a:noFill/>
              </a:ln>
              <a:solidFill>
                <a:srgbClr val="000099"/>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71414"/>
            <a:ext cx="8229600" cy="571496"/>
          </a:xfrm>
          <a:prstGeom prst="rect">
            <a:avLst/>
          </a:prstGeom>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0099"/>
                </a:solidFill>
                <a:effectLst/>
                <a:uLnTx/>
                <a:uFillTx/>
                <a:latin typeface="+mj-lt"/>
                <a:ea typeface="+mj-ea"/>
                <a:cs typeface="+mj-cs"/>
              </a:rPr>
              <a:t>SED-ML – import </a:t>
            </a:r>
            <a:r>
              <a:rPr kumimoji="0" lang="en-US" sz="3200" b="0" i="0" u="none" strike="noStrike" kern="1200" cap="none" spc="0" normalizeH="0" baseline="0" noProof="0" dirty="0" err="1" smtClean="0">
                <a:ln>
                  <a:noFill/>
                </a:ln>
                <a:solidFill>
                  <a:srgbClr val="000099"/>
                </a:solidFill>
                <a:effectLst/>
                <a:uLnTx/>
                <a:uFillTx/>
                <a:latin typeface="+mj-lt"/>
                <a:ea typeface="+mj-ea"/>
                <a:cs typeface="+mj-cs"/>
              </a:rPr>
              <a:t>dilaog</a:t>
            </a:r>
            <a:endParaRPr kumimoji="0" lang="ru-RU" sz="3200" b="0" i="0" u="none" strike="noStrike" kern="1200" cap="none" spc="0" normalizeH="0" baseline="0" noProof="0" dirty="0">
              <a:ln>
                <a:noFill/>
              </a:ln>
              <a:solidFill>
                <a:srgbClr val="000099"/>
              </a:solidFill>
              <a:effectLst/>
              <a:uLnTx/>
              <a:uFillTx/>
              <a:latin typeface="+mj-lt"/>
              <a:ea typeface="+mj-ea"/>
              <a:cs typeface="+mj-cs"/>
            </a:endParaRPr>
          </a:p>
        </p:txBody>
      </p:sp>
      <p:pic>
        <p:nvPicPr>
          <p:cNvPr id="5" name="Picture 2"/>
          <p:cNvPicPr>
            <a:picLocks noChangeAspect="1" noChangeArrowheads="1"/>
          </p:cNvPicPr>
          <p:nvPr/>
        </p:nvPicPr>
        <p:blipFill>
          <a:blip r:embed="rId2" cstate="print"/>
          <a:srcRect/>
          <a:stretch>
            <a:fillRect/>
          </a:stretch>
        </p:blipFill>
        <p:spPr bwMode="auto">
          <a:xfrm>
            <a:off x="0" y="620688"/>
            <a:ext cx="9237664" cy="62373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0"/>
            <a:ext cx="8229600" cy="7143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0099"/>
                </a:solidFill>
                <a:effectLst/>
                <a:uLnTx/>
                <a:uFillTx/>
                <a:latin typeface="+mj-lt"/>
                <a:ea typeface="+mj-ea"/>
                <a:cs typeface="+mj-cs"/>
              </a:rPr>
              <a:t>SED-ML workflow</a:t>
            </a:r>
            <a:endParaRPr kumimoji="0" lang="ru-RU" sz="3200" b="0" i="0" u="none" strike="noStrike" kern="1200" cap="none" spc="0" normalizeH="0" baseline="0" noProof="0" dirty="0">
              <a:ln>
                <a:noFill/>
              </a:ln>
              <a:solidFill>
                <a:srgbClr val="000099"/>
              </a:solidFill>
              <a:effectLst/>
              <a:uLnTx/>
              <a:uFillTx/>
              <a:latin typeface="+mj-lt"/>
              <a:ea typeface="+mj-ea"/>
              <a:cs typeface="+mj-cs"/>
            </a:endParaRPr>
          </a:p>
        </p:txBody>
      </p:sp>
      <p:pic>
        <p:nvPicPr>
          <p:cNvPr id="15362" name="Picture 2"/>
          <p:cNvPicPr>
            <a:picLocks noChangeAspect="1" noChangeArrowheads="1"/>
          </p:cNvPicPr>
          <p:nvPr/>
        </p:nvPicPr>
        <p:blipFill>
          <a:blip r:embed="rId2" cstate="print"/>
          <a:srcRect/>
          <a:stretch>
            <a:fillRect/>
          </a:stretch>
        </p:blipFill>
        <p:spPr bwMode="auto">
          <a:xfrm>
            <a:off x="357158" y="642918"/>
            <a:ext cx="8501122" cy="6162536"/>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p:cNvPicPr>
            <a:picLocks noChangeAspect="1" noChangeArrowheads="1"/>
          </p:cNvPicPr>
          <p:nvPr/>
        </p:nvPicPr>
        <p:blipFill>
          <a:blip r:embed="rId2" cstate="print"/>
          <a:srcRect/>
          <a:stretch>
            <a:fillRect/>
          </a:stretch>
        </p:blipFill>
        <p:spPr bwMode="auto">
          <a:xfrm>
            <a:off x="285720" y="542925"/>
            <a:ext cx="8229600" cy="5772150"/>
          </a:xfrm>
          <a:prstGeom prst="rect">
            <a:avLst/>
          </a:prstGeom>
          <a:noFill/>
          <a:ln w="9525">
            <a:noFill/>
            <a:miter lim="800000"/>
            <a:headEnd/>
            <a:tailEnd/>
          </a:ln>
          <a:effectLst/>
        </p:spPr>
      </p:pic>
      <p:sp>
        <p:nvSpPr>
          <p:cNvPr id="1026" name="AutoShape 2" descr="http://localhost:8080/biouml/web/img?de=data/Collaboration/test/tmp/plot3_normalized_protein_levels_img&amp;rnd=13153860082174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28" name="AutoShape 4" descr="http://localhost:8080/biouml/web/img?de=data/Collaboration/test/tmp/plot3_normalized_protein_levels_img&amp;rnd=13153860082174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30" name="AutoShape 6" descr="http://localhost:8080/biouml/web/img?de=data/Collaboration/test/tmp/plot3_normalized_protein_levels_img&amp;rnd=13153860082174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34" name="AutoShape 10" descr="http://localhost:8080/biouml/web/img?de=data/Collaboration/test/tmp/plot2_damped_oscillations_img&amp;rnd=131538600719945"/>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036" name="Picture 12"/>
          <p:cNvPicPr>
            <a:picLocks noChangeAspect="1" noChangeArrowheads="1"/>
          </p:cNvPicPr>
          <p:nvPr/>
        </p:nvPicPr>
        <p:blipFill>
          <a:blip r:embed="rId3" cstate="print"/>
          <a:srcRect/>
          <a:stretch>
            <a:fillRect/>
          </a:stretch>
        </p:blipFill>
        <p:spPr bwMode="auto">
          <a:xfrm>
            <a:off x="-1" y="3929066"/>
            <a:ext cx="3255531" cy="2071702"/>
          </a:xfrm>
          <a:prstGeom prst="rect">
            <a:avLst/>
          </a:prstGeom>
          <a:noFill/>
          <a:ln w="9525">
            <a:noFill/>
            <a:miter lim="800000"/>
            <a:headEnd/>
            <a:tailEnd/>
          </a:ln>
          <a:effectLst/>
        </p:spPr>
      </p:pic>
      <p:pic>
        <p:nvPicPr>
          <p:cNvPr id="1037" name="Picture 13"/>
          <p:cNvPicPr>
            <a:picLocks noChangeAspect="1" noChangeArrowheads="1"/>
          </p:cNvPicPr>
          <p:nvPr/>
        </p:nvPicPr>
        <p:blipFill>
          <a:blip r:embed="rId4" cstate="print"/>
          <a:srcRect/>
          <a:stretch>
            <a:fillRect/>
          </a:stretch>
        </p:blipFill>
        <p:spPr bwMode="auto">
          <a:xfrm>
            <a:off x="5776247" y="4714884"/>
            <a:ext cx="3367753" cy="2143116"/>
          </a:xfrm>
          <a:prstGeom prst="rect">
            <a:avLst/>
          </a:prstGeom>
          <a:noFill/>
          <a:ln w="9525">
            <a:noFill/>
            <a:miter lim="800000"/>
            <a:headEnd/>
            <a:tailEnd/>
          </a:ln>
          <a:effectLst/>
        </p:spPr>
      </p:pic>
      <p:pic>
        <p:nvPicPr>
          <p:cNvPr id="1038" name="Picture 14"/>
          <p:cNvPicPr>
            <a:picLocks noChangeAspect="1" noChangeArrowheads="1"/>
          </p:cNvPicPr>
          <p:nvPr/>
        </p:nvPicPr>
        <p:blipFill>
          <a:blip r:embed="rId5" cstate="print"/>
          <a:srcRect/>
          <a:stretch>
            <a:fillRect/>
          </a:stretch>
        </p:blipFill>
        <p:spPr bwMode="auto">
          <a:xfrm>
            <a:off x="2895600" y="4214818"/>
            <a:ext cx="3352800" cy="2133600"/>
          </a:xfrm>
          <a:prstGeom prst="rect">
            <a:avLst/>
          </a:prstGeom>
          <a:noFill/>
          <a:ln w="9525">
            <a:noFill/>
            <a:miter lim="800000"/>
            <a:headEnd/>
            <a:tailEnd/>
          </a:ln>
          <a:effectLst/>
        </p:spPr>
      </p:pic>
      <p:sp>
        <p:nvSpPr>
          <p:cNvPr id="15" name="Title 1"/>
          <p:cNvSpPr txBox="1">
            <a:spLocks/>
          </p:cNvSpPr>
          <p:nvPr/>
        </p:nvSpPr>
        <p:spPr>
          <a:xfrm>
            <a:off x="428596" y="0"/>
            <a:ext cx="8229600" cy="500042"/>
          </a:xfrm>
          <a:prstGeom prst="rect">
            <a:avLst/>
          </a:prstGeom>
        </p:spPr>
        <p:txBody>
          <a:bodyPr vert="horz" lIns="91440" tIns="45720" rIns="91440" bIns="45720" rtlCol="0" anchor="ctr">
            <a:normAutofit fontScale="9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000099"/>
                </a:solidFill>
                <a:effectLst/>
                <a:uLnTx/>
                <a:uFillTx/>
                <a:latin typeface="+mj-lt"/>
                <a:ea typeface="+mj-ea"/>
                <a:cs typeface="+mj-cs"/>
              </a:rPr>
              <a:t>Simulation</a:t>
            </a:r>
            <a:endParaRPr kumimoji="0" lang="ru-RU" sz="3200" b="0" i="0" u="none" strike="noStrike" kern="1200" cap="none" spc="0" normalizeH="0" baseline="0" noProof="0" dirty="0">
              <a:ln>
                <a:noFill/>
              </a:ln>
              <a:solidFill>
                <a:srgbClr val="000099"/>
              </a:solidFill>
              <a:effectLst/>
              <a:uLnTx/>
              <a:uFillTx/>
              <a:latin typeface="+mj-lt"/>
              <a:ea typeface="+mj-ea"/>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860425" y="1082675"/>
            <a:ext cx="7620000" cy="5699125"/>
          </a:xfrm>
          <a:prstGeom prst="rect">
            <a:avLst/>
          </a:prstGeom>
          <a:noFill/>
          <a:ln w="9525">
            <a:noFill/>
            <a:miter lim="800000"/>
            <a:headEnd/>
            <a:tailEnd/>
          </a:ln>
          <a:effectLst/>
        </p:spPr>
      </p:pic>
      <p:sp>
        <p:nvSpPr>
          <p:cNvPr id="44035" name="Rectangle 3"/>
          <p:cNvSpPr>
            <a:spLocks noChangeArrowheads="1"/>
          </p:cNvSpPr>
          <p:nvPr/>
        </p:nvSpPr>
        <p:spPr bwMode="auto">
          <a:xfrm>
            <a:off x="838200" y="0"/>
            <a:ext cx="7467600" cy="954107"/>
          </a:xfrm>
          <a:prstGeom prst="rect">
            <a:avLst/>
          </a:prstGeom>
          <a:noFill/>
          <a:ln w="9525">
            <a:noFill/>
            <a:miter lim="800000"/>
            <a:headEnd/>
            <a:tailEnd/>
          </a:ln>
          <a:effectLst/>
        </p:spPr>
        <p:txBody>
          <a:bodyPr>
            <a:spAutoFit/>
          </a:bodyPr>
          <a:lstStyle/>
          <a:p>
            <a:pPr algn="ctr"/>
            <a:r>
              <a:rPr lang="de-DE" sz="2800" b="1" dirty="0" err="1">
                <a:solidFill>
                  <a:srgbClr val="2C28DF"/>
                </a:solidFill>
              </a:rPr>
              <a:t>We</a:t>
            </a:r>
            <a:r>
              <a:rPr lang="de-DE" sz="2800" b="1" dirty="0">
                <a:solidFill>
                  <a:srgbClr val="2C28DF"/>
                </a:solidFill>
              </a:rPr>
              <a:t> </a:t>
            </a:r>
            <a:r>
              <a:rPr lang="de-DE" sz="2800" b="1" dirty="0" err="1">
                <a:solidFill>
                  <a:srgbClr val="2C28DF"/>
                </a:solidFill>
              </a:rPr>
              <a:t>should</a:t>
            </a:r>
            <a:r>
              <a:rPr lang="de-DE" sz="2800" b="1" dirty="0">
                <a:solidFill>
                  <a:srgbClr val="2C28DF"/>
                </a:solidFill>
              </a:rPr>
              <a:t> </a:t>
            </a:r>
            <a:r>
              <a:rPr lang="de-DE" sz="2800" b="1" dirty="0" smtClean="0">
                <a:solidFill>
                  <a:srgbClr val="2C28DF"/>
                </a:solidFill>
              </a:rPr>
              <a:t>find a </a:t>
            </a:r>
            <a:r>
              <a:rPr lang="de-DE" sz="2800" b="1" dirty="0" err="1" smtClean="0">
                <a:solidFill>
                  <a:srgbClr val="2C28DF"/>
                </a:solidFill>
              </a:rPr>
              <a:t>key</a:t>
            </a:r>
            <a:r>
              <a:rPr lang="de-DE" sz="2800" b="1" dirty="0" smtClean="0">
                <a:solidFill>
                  <a:srgbClr val="2C28DF"/>
                </a:solidFill>
              </a:rPr>
              <a:t> </a:t>
            </a:r>
            <a:r>
              <a:rPr lang="de-DE" sz="2800" b="1" dirty="0" err="1" smtClean="0">
                <a:solidFill>
                  <a:srgbClr val="2C28DF"/>
                </a:solidFill>
              </a:rPr>
              <a:t>pathway</a:t>
            </a:r>
            <a:r>
              <a:rPr lang="de-DE" sz="2800" b="1" dirty="0" smtClean="0">
                <a:solidFill>
                  <a:srgbClr val="2C28DF"/>
                </a:solidFill>
              </a:rPr>
              <a:t> </a:t>
            </a:r>
            <a:r>
              <a:rPr lang="de-DE" sz="2800" b="1" dirty="0" err="1" smtClean="0">
                <a:solidFill>
                  <a:srgbClr val="2C28DF"/>
                </a:solidFill>
              </a:rPr>
              <a:t>of</a:t>
            </a:r>
            <a:r>
              <a:rPr lang="de-DE" sz="2800" b="1" dirty="0" smtClean="0">
                <a:solidFill>
                  <a:srgbClr val="2C28DF"/>
                </a:solidFill>
              </a:rPr>
              <a:t> a </a:t>
            </a:r>
            <a:r>
              <a:rPr lang="de-DE" sz="2800" b="1" dirty="0" err="1" smtClean="0">
                <a:solidFill>
                  <a:srgbClr val="2C28DF"/>
                </a:solidFill>
              </a:rPr>
              <a:t>disease</a:t>
            </a:r>
            <a:r>
              <a:rPr lang="de-DE" sz="2800" b="1" dirty="0" smtClean="0">
                <a:solidFill>
                  <a:srgbClr val="2C28DF"/>
                </a:solidFill>
              </a:rPr>
              <a:t>, </a:t>
            </a:r>
            <a:r>
              <a:rPr lang="de-DE" sz="2800" b="1" dirty="0" err="1" smtClean="0">
                <a:solidFill>
                  <a:srgbClr val="2C28DF"/>
                </a:solidFill>
              </a:rPr>
              <a:t>select</a:t>
            </a:r>
            <a:r>
              <a:rPr lang="de-DE" sz="2800" b="1" dirty="0" smtClean="0">
                <a:solidFill>
                  <a:srgbClr val="2C28DF"/>
                </a:solidFill>
              </a:rPr>
              <a:t> </a:t>
            </a:r>
            <a:r>
              <a:rPr lang="de-DE" sz="2800" b="1" dirty="0">
                <a:solidFill>
                  <a:srgbClr val="2C28DF"/>
                </a:solidFill>
              </a:rPr>
              <a:t>a </a:t>
            </a:r>
            <a:r>
              <a:rPr lang="de-DE" sz="2800" b="1" dirty="0" err="1">
                <a:solidFill>
                  <a:srgbClr val="2C28DF"/>
                </a:solidFill>
              </a:rPr>
              <a:t>good</a:t>
            </a:r>
            <a:r>
              <a:rPr lang="de-DE" sz="2800" b="1" dirty="0">
                <a:solidFill>
                  <a:srgbClr val="2C28DF"/>
                </a:solidFill>
              </a:rPr>
              <a:t> </a:t>
            </a:r>
            <a:r>
              <a:rPr lang="de-DE" sz="2800" b="1" u="sng" dirty="0" err="1">
                <a:solidFill>
                  <a:srgbClr val="2C28DF"/>
                </a:solidFill>
              </a:rPr>
              <a:t>target</a:t>
            </a:r>
            <a:r>
              <a:rPr lang="de-DE" sz="2800" b="1" dirty="0">
                <a:solidFill>
                  <a:srgbClr val="2C28DF"/>
                </a:solidFill>
              </a:rPr>
              <a:t> </a:t>
            </a:r>
            <a:r>
              <a:rPr lang="de-DE" sz="2800" b="1" dirty="0" err="1">
                <a:solidFill>
                  <a:srgbClr val="2C28DF"/>
                </a:solidFill>
              </a:rPr>
              <a:t>and</a:t>
            </a:r>
            <a:r>
              <a:rPr lang="de-DE" sz="2800" b="1" dirty="0">
                <a:solidFill>
                  <a:srgbClr val="2C28DF"/>
                </a:solidFill>
              </a:rPr>
              <a:t> </a:t>
            </a:r>
            <a:r>
              <a:rPr lang="de-DE" sz="2800" b="1" dirty="0" err="1">
                <a:solidFill>
                  <a:srgbClr val="2C28DF"/>
                </a:solidFill>
              </a:rPr>
              <a:t>inhibit</a:t>
            </a:r>
            <a:r>
              <a:rPr lang="de-DE" sz="2800" b="1" dirty="0">
                <a:solidFill>
                  <a:srgbClr val="2C28DF"/>
                </a:solidFill>
              </a:rPr>
              <a:t> it.</a:t>
            </a:r>
            <a:r>
              <a:rPr lang="de-DE" b="1" dirty="0">
                <a:solidFill>
                  <a:srgbClr val="2C28DF"/>
                </a:solidFill>
              </a:rPr>
              <a:t> </a:t>
            </a:r>
            <a:endParaRPr lang="de-DE" sz="2800" dirty="0">
              <a:solidFill>
                <a:srgbClr val="2C28DF"/>
              </a:solidFill>
            </a:endParaRPr>
          </a:p>
        </p:txBody>
      </p:sp>
      <p:grpSp>
        <p:nvGrpSpPr>
          <p:cNvPr id="2" name="Group 14"/>
          <p:cNvGrpSpPr/>
          <p:nvPr/>
        </p:nvGrpSpPr>
        <p:grpSpPr>
          <a:xfrm>
            <a:off x="3734679" y="1268760"/>
            <a:ext cx="5157801" cy="2937881"/>
            <a:chOff x="3734679" y="1268760"/>
            <a:chExt cx="5157801" cy="2937881"/>
          </a:xfrm>
        </p:grpSpPr>
        <p:sp>
          <p:nvSpPr>
            <p:cNvPr id="9" name="5-Point Star 8"/>
            <p:cNvSpPr/>
            <p:nvPr/>
          </p:nvSpPr>
          <p:spPr>
            <a:xfrm>
              <a:off x="3734679" y="3096615"/>
              <a:ext cx="1283883" cy="1110026"/>
            </a:xfrm>
            <a:prstGeom prst="star5">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de-DE"/>
            </a:p>
          </p:txBody>
        </p:sp>
        <p:cxnSp>
          <p:nvCxnSpPr>
            <p:cNvPr id="11" name="Straight Arrow Connector 10"/>
            <p:cNvCxnSpPr>
              <a:endCxn id="9" idx="4"/>
            </p:cNvCxnSpPr>
            <p:nvPr/>
          </p:nvCxnSpPr>
          <p:spPr>
            <a:xfrm rot="10800000" flipV="1">
              <a:off x="5018561" y="2420888"/>
              <a:ext cx="1735088" cy="1099718"/>
            </a:xfrm>
            <a:prstGeom prst="straightConnector1">
              <a:avLst/>
            </a:prstGeom>
            <a:ln w="76200">
              <a:solidFill>
                <a:srgbClr val="FF0000"/>
              </a:solidFill>
              <a:tailEnd type="arrow"/>
            </a:ln>
          </p:spPr>
          <p:style>
            <a:lnRef idx="3">
              <a:schemeClr val="accent2"/>
            </a:lnRef>
            <a:fillRef idx="0">
              <a:schemeClr val="accent2"/>
            </a:fillRef>
            <a:effectRef idx="2">
              <a:schemeClr val="accent2"/>
            </a:effectRef>
            <a:fontRef idx="minor">
              <a:schemeClr val="tx1"/>
            </a:fontRef>
          </p:style>
        </p:cxnSp>
        <p:pic>
          <p:nvPicPr>
            <p:cNvPr id="11268" name="Picture 4" descr="bml-ei398"/>
            <p:cNvPicPr>
              <a:picLocks noChangeAspect="1" noChangeArrowheads="1"/>
            </p:cNvPicPr>
            <p:nvPr/>
          </p:nvPicPr>
          <p:blipFill>
            <a:blip r:embed="rId3" cstate="print"/>
            <a:srcRect/>
            <a:stretch>
              <a:fillRect/>
            </a:stretch>
          </p:blipFill>
          <p:spPr bwMode="auto">
            <a:xfrm>
              <a:off x="6667312" y="1268760"/>
              <a:ext cx="2225168" cy="1280696"/>
            </a:xfrm>
            <a:prstGeom prst="roundRect">
              <a:avLst>
                <a:gd name="adj" fmla="val 16667"/>
              </a:avLst>
            </a:prstGeom>
            <a:solidFill>
              <a:schemeClr val="accent6">
                <a:lumMod val="60000"/>
                <a:lumOff val="40000"/>
              </a:schemeClr>
            </a:solidFill>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
        <p:nvSpPr>
          <p:cNvPr id="8" name="TextBox 7"/>
          <p:cNvSpPr txBox="1"/>
          <p:nvPr/>
        </p:nvSpPr>
        <p:spPr>
          <a:xfrm>
            <a:off x="7570108" y="6412468"/>
            <a:ext cx="1573892" cy="369332"/>
          </a:xfrm>
          <a:prstGeom prst="rect">
            <a:avLst/>
          </a:prstGeom>
          <a:solidFill>
            <a:schemeClr val="bg1"/>
          </a:solidFill>
        </p:spPr>
        <p:txBody>
          <a:bodyPr wrap="none" rtlCol="0">
            <a:spAutoFit/>
          </a:bodyPr>
          <a:lstStyle/>
          <a:p>
            <a:r>
              <a:rPr lang="de-DE" b="1" dirty="0" smtClean="0">
                <a:solidFill>
                  <a:srgbClr val="0070C0"/>
                </a:solidFill>
              </a:rPr>
              <a:t>TRANSPATH</a:t>
            </a:r>
            <a:endParaRPr lang="de-DE" b="1"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Заголовок 1"/>
          <p:cNvSpPr>
            <a:spLocks noGrp="1"/>
          </p:cNvSpPr>
          <p:nvPr>
            <p:ph type="ctrTitle" idx="4294967295"/>
          </p:nvPr>
        </p:nvSpPr>
        <p:spPr>
          <a:xfrm>
            <a:off x="685800" y="2130425"/>
            <a:ext cx="7772400" cy="1470025"/>
          </a:xfrm>
        </p:spPr>
        <p:txBody>
          <a:bodyPr>
            <a:normAutofit fontScale="90000"/>
          </a:bodyPr>
          <a:lstStyle/>
          <a:p>
            <a:pPr eaLnBrk="1" hangingPunct="1"/>
            <a:r>
              <a:rPr lang="en-US" sz="4000" dirty="0" smtClean="0">
                <a:solidFill>
                  <a:srgbClr val="00B050"/>
                </a:solidFill>
              </a:rPr>
              <a:t>Modular </a:t>
            </a:r>
            <a:r>
              <a:rPr lang="en-US" sz="4000" dirty="0" err="1" smtClean="0">
                <a:solidFill>
                  <a:srgbClr val="00B050"/>
                </a:solidFill>
              </a:rPr>
              <a:t>modelling</a:t>
            </a:r>
            <a:r>
              <a:rPr lang="en-US" sz="2800" dirty="0" smtClean="0">
                <a:solidFill>
                  <a:srgbClr val="00B050"/>
                </a:solidFill>
              </a:rPr>
              <a:t> </a:t>
            </a:r>
            <a:br>
              <a:rPr lang="en-US" sz="2800" dirty="0" smtClean="0">
                <a:solidFill>
                  <a:srgbClr val="00B050"/>
                </a:solidFill>
              </a:rPr>
            </a:br>
            <a:r>
              <a:rPr lang="en-US" sz="2800" dirty="0" smtClean="0">
                <a:solidFill>
                  <a:srgbClr val="00B050"/>
                </a:solidFill>
              </a:rPr>
              <a:t/>
            </a:r>
            <a:br>
              <a:rPr lang="en-US" sz="2800" dirty="0" smtClean="0">
                <a:solidFill>
                  <a:srgbClr val="00B050"/>
                </a:solidFill>
              </a:rPr>
            </a:br>
            <a:r>
              <a:rPr lang="en-US" sz="2800" dirty="0" smtClean="0">
                <a:solidFill>
                  <a:srgbClr val="00B050"/>
                </a:solidFill>
              </a:rPr>
              <a:t>Composite model</a:t>
            </a:r>
            <a:br>
              <a:rPr lang="en-US" sz="2800" dirty="0" smtClean="0">
                <a:solidFill>
                  <a:srgbClr val="00B050"/>
                </a:solidFill>
              </a:rPr>
            </a:br>
            <a:r>
              <a:rPr lang="en-US" sz="2800" dirty="0" smtClean="0">
                <a:solidFill>
                  <a:srgbClr val="00B050"/>
                </a:solidFill>
              </a:rPr>
              <a:t>of the Apoptosis Machinery</a:t>
            </a:r>
            <a:br>
              <a:rPr lang="en-US" sz="2800" dirty="0" smtClean="0">
                <a:solidFill>
                  <a:srgbClr val="00B050"/>
                </a:solidFill>
              </a:rPr>
            </a:br>
            <a:r>
              <a:rPr lang="en-US" sz="4000" dirty="0" smtClean="0">
                <a:solidFill>
                  <a:srgbClr val="00B050"/>
                </a:solidFill>
              </a:rPr>
              <a:t/>
            </a:r>
            <a:br>
              <a:rPr lang="en-US" sz="4000" dirty="0" smtClean="0">
                <a:solidFill>
                  <a:srgbClr val="00B050"/>
                </a:solidFill>
              </a:rPr>
            </a:br>
            <a:r>
              <a:rPr lang="en-US" sz="2800" dirty="0" smtClean="0">
                <a:solidFill>
                  <a:srgbClr val="00B050"/>
                </a:solidFill>
              </a:rPr>
              <a:t>Agent based model </a:t>
            </a:r>
            <a:br>
              <a:rPr lang="en-US" sz="2800" dirty="0" smtClean="0">
                <a:solidFill>
                  <a:srgbClr val="00B050"/>
                </a:solidFill>
              </a:rPr>
            </a:br>
            <a:r>
              <a:rPr lang="en-US" sz="2800" dirty="0" smtClean="0">
                <a:solidFill>
                  <a:srgbClr val="00B050"/>
                </a:solidFill>
              </a:rPr>
              <a:t>of arterial blood pressure regulation</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1"/>
          <p:cNvPicPr>
            <a:picLocks noChangeAspect="1" noChangeArrowheads="1"/>
          </p:cNvPicPr>
          <p:nvPr/>
        </p:nvPicPr>
        <p:blipFill>
          <a:blip r:embed="rId2" cstate="print"/>
          <a:srcRect/>
          <a:stretch>
            <a:fillRect/>
          </a:stretch>
        </p:blipFill>
        <p:spPr bwMode="auto">
          <a:xfrm>
            <a:off x="1266825" y="207963"/>
            <a:ext cx="7877175" cy="6435725"/>
          </a:xfrm>
          <a:prstGeom prst="rect">
            <a:avLst/>
          </a:prstGeom>
          <a:noFill/>
          <a:ln w="9525">
            <a:noFill/>
            <a:miter lim="800000"/>
            <a:headEnd/>
            <a:tailEnd/>
          </a:ln>
        </p:spPr>
      </p:pic>
      <p:sp>
        <p:nvSpPr>
          <p:cNvPr id="45059" name="Text Box 6"/>
          <p:cNvSpPr txBox="1">
            <a:spLocks noChangeArrowheads="1"/>
          </p:cNvSpPr>
          <p:nvPr/>
        </p:nvSpPr>
        <p:spPr bwMode="auto">
          <a:xfrm>
            <a:off x="0" y="0"/>
            <a:ext cx="4605338" cy="523875"/>
          </a:xfrm>
          <a:prstGeom prst="rect">
            <a:avLst/>
          </a:prstGeom>
          <a:noFill/>
          <a:ln w="9525">
            <a:noFill/>
            <a:miter lim="800000"/>
            <a:headEnd/>
            <a:tailEnd/>
          </a:ln>
        </p:spPr>
        <p:txBody>
          <a:bodyPr wrap="none">
            <a:spAutoFit/>
          </a:bodyPr>
          <a:lstStyle/>
          <a:p>
            <a:r>
              <a:rPr lang="ru-RU" sz="2800"/>
              <a:t>Modular</a:t>
            </a:r>
            <a:r>
              <a:rPr lang="en-US" sz="2800"/>
              <a:t> model of apoptosis</a:t>
            </a:r>
            <a:endParaRPr lang="ru-RU" sz="2800"/>
          </a:p>
        </p:txBody>
      </p:sp>
      <p:sp>
        <p:nvSpPr>
          <p:cNvPr id="45060" name="Text Box 4"/>
          <p:cNvSpPr txBox="1">
            <a:spLocks noChangeArrowheads="1"/>
          </p:cNvSpPr>
          <p:nvPr/>
        </p:nvSpPr>
        <p:spPr bwMode="auto">
          <a:xfrm>
            <a:off x="0" y="500063"/>
            <a:ext cx="3063875" cy="1323975"/>
          </a:xfrm>
          <a:prstGeom prst="rect">
            <a:avLst/>
          </a:prstGeom>
          <a:noFill/>
          <a:ln w="9525">
            <a:noFill/>
            <a:miter lim="800000"/>
            <a:headEnd/>
            <a:tailEnd/>
          </a:ln>
        </p:spPr>
        <p:txBody>
          <a:bodyPr>
            <a:spAutoFit/>
          </a:bodyPr>
          <a:lstStyle/>
          <a:p>
            <a:pPr>
              <a:buFontTx/>
              <a:buChar char="•"/>
            </a:pPr>
            <a:r>
              <a:rPr lang="en-US"/>
              <a:t> 13 modules</a:t>
            </a:r>
          </a:p>
          <a:p>
            <a:pPr>
              <a:buFontTx/>
              <a:buChar char="•"/>
            </a:pPr>
            <a:r>
              <a:rPr lang="ru-RU"/>
              <a:t>  </a:t>
            </a:r>
            <a:r>
              <a:rPr lang="en-US"/>
              <a:t>286 species</a:t>
            </a:r>
          </a:p>
          <a:p>
            <a:pPr>
              <a:buFontTx/>
              <a:buChar char="•"/>
            </a:pPr>
            <a:r>
              <a:rPr lang="en-US"/>
              <a:t>  684 reactions</a:t>
            </a:r>
          </a:p>
          <a:p>
            <a:pPr>
              <a:buFontTx/>
              <a:buChar char="•"/>
            </a:pPr>
            <a:r>
              <a:rPr lang="en-US"/>
              <a:t>  719 parameters</a:t>
            </a:r>
            <a:endParaRPr lang="ru-RU"/>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Заголовок 1"/>
          <p:cNvSpPr>
            <a:spLocks noGrp="1"/>
          </p:cNvSpPr>
          <p:nvPr>
            <p:ph type="title" idx="4294967295"/>
          </p:nvPr>
        </p:nvSpPr>
        <p:spPr>
          <a:xfrm>
            <a:off x="508000" y="228600"/>
            <a:ext cx="4495800" cy="1066800"/>
          </a:xfrm>
        </p:spPr>
        <p:txBody>
          <a:bodyPr bIns="91440" anchor="b">
            <a:normAutofit fontScale="90000"/>
          </a:bodyPr>
          <a:lstStyle/>
          <a:p>
            <a:pPr algn="l" eaLnBrk="1" hangingPunct="1"/>
            <a:r>
              <a:rPr lang="en-US" sz="4000" smtClean="0">
                <a:solidFill>
                  <a:srgbClr val="006666"/>
                </a:solidFill>
              </a:rPr>
              <a:t>EGF module</a:t>
            </a:r>
            <a:br>
              <a:rPr lang="en-US" sz="4000" smtClean="0">
                <a:solidFill>
                  <a:srgbClr val="006666"/>
                </a:solidFill>
              </a:rPr>
            </a:br>
            <a:r>
              <a:rPr lang="en-US" sz="2200" smtClean="0">
                <a:solidFill>
                  <a:srgbClr val="006666"/>
                </a:solidFill>
              </a:rPr>
              <a:t>(</a:t>
            </a:r>
            <a:r>
              <a:rPr lang="en-US" sz="2000" smtClean="0">
                <a:solidFill>
                  <a:srgbClr val="006666"/>
                </a:solidFill>
              </a:rPr>
              <a:t>BMOND ID:</a:t>
            </a:r>
            <a:r>
              <a:rPr lang="en-US" sz="2200" smtClean="0">
                <a:solidFill>
                  <a:srgbClr val="006666"/>
                </a:solidFill>
              </a:rPr>
              <a:t> Int_EGF_module)</a:t>
            </a:r>
            <a:endParaRPr lang="ru-RU" sz="2200" smtClean="0">
              <a:solidFill>
                <a:srgbClr val="006666"/>
              </a:solidFill>
            </a:endParaRPr>
          </a:p>
        </p:txBody>
      </p:sp>
      <p:sp>
        <p:nvSpPr>
          <p:cNvPr id="46083" name="TextBox 4"/>
          <p:cNvSpPr txBox="1">
            <a:spLocks noChangeArrowheads="1"/>
          </p:cNvSpPr>
          <p:nvPr/>
        </p:nvSpPr>
        <p:spPr bwMode="auto">
          <a:xfrm>
            <a:off x="527050" y="1885950"/>
            <a:ext cx="3733800" cy="2076450"/>
          </a:xfrm>
          <a:prstGeom prst="rect">
            <a:avLst/>
          </a:prstGeom>
          <a:noFill/>
          <a:ln w="9525">
            <a:noFill/>
            <a:miter lim="800000"/>
            <a:headEnd/>
            <a:tailEnd/>
          </a:ln>
        </p:spPr>
        <p:txBody>
          <a:bodyPr>
            <a:spAutoFit/>
          </a:bodyPr>
          <a:lstStyle/>
          <a:p>
            <a:r>
              <a:rPr lang="en-US" sz="2600" b="1">
                <a:latin typeface="Perpetua" pitchFamily="18" charset="0"/>
              </a:rPr>
              <a:t>Schoeberl B, </a:t>
            </a:r>
            <a:r>
              <a:rPr lang="en-US" sz="2600" b="1" i="1">
                <a:latin typeface="Perpetua" pitchFamily="18" charset="0"/>
              </a:rPr>
              <a:t>et al</a:t>
            </a:r>
            <a:r>
              <a:rPr lang="en-US" sz="2600">
                <a:latin typeface="Perpetua" pitchFamily="18" charset="0"/>
              </a:rPr>
              <a:t>: </a:t>
            </a:r>
            <a:r>
              <a:rPr lang="ru-RU" sz="2600" i="1">
                <a:latin typeface="Perpetua" pitchFamily="18" charset="0"/>
              </a:rPr>
              <a:t>Nature Biotechnology</a:t>
            </a:r>
            <a:r>
              <a:rPr lang="ru-RU" sz="2600">
                <a:latin typeface="Perpetua" pitchFamily="18" charset="0"/>
              </a:rPr>
              <a:t> 2002</a:t>
            </a:r>
            <a:endParaRPr lang="en-US" sz="2600">
              <a:latin typeface="Perpetua" pitchFamily="18" charset="0"/>
            </a:endParaRPr>
          </a:p>
          <a:p>
            <a:endParaRPr lang="ru-RU" sz="2600">
              <a:latin typeface="Perpetua" pitchFamily="18" charset="0"/>
            </a:endParaRPr>
          </a:p>
          <a:p>
            <a:r>
              <a:rPr lang="en-US" sz="2600" b="1">
                <a:latin typeface="Perpetua" pitchFamily="18" charset="0"/>
              </a:rPr>
              <a:t>Borisov N, </a:t>
            </a:r>
            <a:r>
              <a:rPr lang="en-US" sz="2600" b="1" i="1">
                <a:latin typeface="Perpetua" pitchFamily="18" charset="0"/>
              </a:rPr>
              <a:t>et al</a:t>
            </a:r>
            <a:r>
              <a:rPr lang="en-US" sz="2600">
                <a:latin typeface="Perpetua" pitchFamily="18" charset="0"/>
              </a:rPr>
              <a:t>: </a:t>
            </a:r>
            <a:r>
              <a:rPr lang="en-US" sz="2600" i="1">
                <a:latin typeface="Perpetua" pitchFamily="18" charset="0"/>
              </a:rPr>
              <a:t>Molecular Systems Biology </a:t>
            </a:r>
            <a:r>
              <a:rPr lang="en-US" sz="2600">
                <a:latin typeface="Perpetua" pitchFamily="18" charset="0"/>
              </a:rPr>
              <a:t>2009</a:t>
            </a:r>
            <a:endParaRPr lang="ru-RU" sz="2600">
              <a:latin typeface="Perpetua" pitchFamily="18" charset="0"/>
            </a:endParaRPr>
          </a:p>
        </p:txBody>
      </p:sp>
      <p:sp>
        <p:nvSpPr>
          <p:cNvPr id="46084" name="TextBox 5"/>
          <p:cNvSpPr txBox="1">
            <a:spLocks noChangeArrowheads="1"/>
          </p:cNvSpPr>
          <p:nvPr/>
        </p:nvSpPr>
        <p:spPr bwMode="auto">
          <a:xfrm>
            <a:off x="527050" y="4508500"/>
            <a:ext cx="3900488" cy="1282700"/>
          </a:xfrm>
          <a:prstGeom prst="rect">
            <a:avLst/>
          </a:prstGeom>
          <a:noFill/>
          <a:ln w="9525">
            <a:noFill/>
            <a:miter lim="800000"/>
            <a:headEnd/>
            <a:tailEnd/>
          </a:ln>
        </p:spPr>
        <p:txBody>
          <a:bodyPr>
            <a:spAutoFit/>
          </a:bodyPr>
          <a:lstStyle/>
          <a:p>
            <a:r>
              <a:rPr lang="en-US" sz="2600" b="1">
                <a:latin typeface="Perpetua" pitchFamily="18" charset="0"/>
              </a:rPr>
              <a:t>Additions:</a:t>
            </a:r>
            <a:endParaRPr lang="en-US" sz="2600">
              <a:latin typeface="Perpetua" pitchFamily="18" charset="0"/>
            </a:endParaRPr>
          </a:p>
          <a:p>
            <a:pPr>
              <a:buFont typeface="Wingdings" pitchFamily="2" charset="2"/>
              <a:buChar char="ü"/>
            </a:pPr>
            <a:r>
              <a:rPr lang="en-US" sz="2600">
                <a:latin typeface="Perpetua" pitchFamily="18" charset="0"/>
              </a:rPr>
              <a:t>Reactions of protein syntheses and degradations</a:t>
            </a:r>
          </a:p>
        </p:txBody>
      </p:sp>
      <p:pic>
        <p:nvPicPr>
          <p:cNvPr id="46085" name="Picture 9"/>
          <p:cNvPicPr>
            <a:picLocks noChangeAspect="1" noChangeArrowheads="1"/>
          </p:cNvPicPr>
          <p:nvPr/>
        </p:nvPicPr>
        <p:blipFill>
          <a:blip r:embed="rId3" cstate="print"/>
          <a:srcRect/>
          <a:stretch>
            <a:fillRect/>
          </a:stretch>
        </p:blipFill>
        <p:spPr bwMode="auto">
          <a:xfrm>
            <a:off x="4572000" y="115888"/>
            <a:ext cx="4464050" cy="6632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Заголовок 1"/>
          <p:cNvSpPr>
            <a:spLocks noGrp="1"/>
          </p:cNvSpPr>
          <p:nvPr>
            <p:ph type="title" idx="4294967295"/>
          </p:nvPr>
        </p:nvSpPr>
        <p:spPr>
          <a:xfrm>
            <a:off x="139700" y="-26988"/>
            <a:ext cx="6088063" cy="1008063"/>
          </a:xfrm>
        </p:spPr>
        <p:txBody>
          <a:bodyPr bIns="91440" anchor="b"/>
          <a:lstStyle/>
          <a:p>
            <a:pPr algn="l" eaLnBrk="1" hangingPunct="1"/>
            <a:r>
              <a:rPr lang="en-US" sz="3400" smtClean="0">
                <a:solidFill>
                  <a:srgbClr val="006666"/>
                </a:solidFill>
              </a:rPr>
              <a:t>Mitochondron module</a:t>
            </a:r>
            <a:r>
              <a:rPr lang="en-US" sz="3600" smtClean="0">
                <a:solidFill>
                  <a:srgbClr val="006666"/>
                </a:solidFill>
              </a:rPr>
              <a:t/>
            </a:r>
            <a:br>
              <a:rPr lang="en-US" sz="3600" smtClean="0">
                <a:solidFill>
                  <a:srgbClr val="006666"/>
                </a:solidFill>
              </a:rPr>
            </a:br>
            <a:r>
              <a:rPr lang="en-US" sz="2000" smtClean="0">
                <a:solidFill>
                  <a:srgbClr val="006666"/>
                </a:solidFill>
              </a:rPr>
              <a:t>(BMOND ID: Int_Mitoch_module)</a:t>
            </a:r>
            <a:endParaRPr lang="ru-RU" sz="2000" smtClean="0">
              <a:solidFill>
                <a:srgbClr val="006666"/>
              </a:solidFill>
            </a:endParaRPr>
          </a:p>
        </p:txBody>
      </p:sp>
      <p:sp>
        <p:nvSpPr>
          <p:cNvPr id="47107" name="TextBox 4"/>
          <p:cNvSpPr txBox="1">
            <a:spLocks noChangeArrowheads="1"/>
          </p:cNvSpPr>
          <p:nvPr/>
        </p:nvSpPr>
        <p:spPr bwMode="auto">
          <a:xfrm>
            <a:off x="180975" y="1444625"/>
            <a:ext cx="2590800" cy="1552575"/>
          </a:xfrm>
          <a:prstGeom prst="rect">
            <a:avLst/>
          </a:prstGeom>
          <a:noFill/>
          <a:ln w="9525">
            <a:noFill/>
            <a:miter lim="800000"/>
            <a:headEnd/>
            <a:tailEnd/>
          </a:ln>
        </p:spPr>
        <p:txBody>
          <a:bodyPr>
            <a:spAutoFit/>
          </a:bodyPr>
          <a:lstStyle/>
          <a:p>
            <a:r>
              <a:rPr lang="en-US" sz="2400" b="1">
                <a:latin typeface="Perpetua" pitchFamily="18" charset="0"/>
              </a:rPr>
              <a:t>Bagci EZ, </a:t>
            </a:r>
            <a:r>
              <a:rPr lang="en-US" sz="2400" b="1" i="1">
                <a:latin typeface="Perpetua" pitchFamily="18" charset="0"/>
              </a:rPr>
              <a:t>et al</a:t>
            </a:r>
            <a:r>
              <a:rPr lang="en-US" sz="2400">
                <a:latin typeface="Perpetua" pitchFamily="18" charset="0"/>
              </a:rPr>
              <a:t>, </a:t>
            </a:r>
            <a:r>
              <a:rPr lang="en-US" sz="2400" i="1">
                <a:latin typeface="Perpetua" pitchFamily="18" charset="0"/>
              </a:rPr>
              <a:t>Biophysical J</a:t>
            </a:r>
            <a:r>
              <a:rPr lang="en-US" sz="2400">
                <a:latin typeface="Perpetua" pitchFamily="18" charset="0"/>
              </a:rPr>
              <a:t> 2006</a:t>
            </a:r>
          </a:p>
          <a:p>
            <a:r>
              <a:rPr lang="en-US" sz="2400" b="1">
                <a:latin typeface="Perpetua" pitchFamily="18" charset="0"/>
              </a:rPr>
              <a:t>Albeck JG, </a:t>
            </a:r>
            <a:r>
              <a:rPr lang="en-US" sz="2400" b="1" i="1">
                <a:latin typeface="Perpetua" pitchFamily="18" charset="0"/>
              </a:rPr>
              <a:t>et al</a:t>
            </a:r>
            <a:r>
              <a:rPr lang="en-US" sz="2400">
                <a:latin typeface="Perpetua" pitchFamily="18" charset="0"/>
              </a:rPr>
              <a:t>, </a:t>
            </a:r>
            <a:r>
              <a:rPr lang="en-US" sz="2400" i="1">
                <a:latin typeface="Perpetua" pitchFamily="18" charset="0"/>
              </a:rPr>
              <a:t>PLoS Biol</a:t>
            </a:r>
            <a:r>
              <a:rPr lang="en-US" sz="2400">
                <a:latin typeface="Perpetua" pitchFamily="18" charset="0"/>
              </a:rPr>
              <a:t> 2008</a:t>
            </a:r>
            <a:endParaRPr lang="ru-RU" sz="2400">
              <a:latin typeface="Cambria" pitchFamily="18" charset="0"/>
            </a:endParaRPr>
          </a:p>
        </p:txBody>
      </p:sp>
      <p:sp>
        <p:nvSpPr>
          <p:cNvPr id="47108" name="TextBox 5"/>
          <p:cNvSpPr txBox="1">
            <a:spLocks noChangeArrowheads="1"/>
          </p:cNvSpPr>
          <p:nvPr/>
        </p:nvSpPr>
        <p:spPr bwMode="auto">
          <a:xfrm>
            <a:off x="152400" y="3271838"/>
            <a:ext cx="3556000" cy="2678112"/>
          </a:xfrm>
          <a:prstGeom prst="rect">
            <a:avLst/>
          </a:prstGeom>
          <a:noFill/>
          <a:ln w="9525">
            <a:noFill/>
            <a:miter lim="800000"/>
            <a:headEnd/>
            <a:tailEnd/>
          </a:ln>
        </p:spPr>
        <p:txBody>
          <a:bodyPr>
            <a:spAutoFit/>
          </a:bodyPr>
          <a:lstStyle/>
          <a:p>
            <a:r>
              <a:rPr lang="en-US" sz="2400" b="1">
                <a:latin typeface="Perpetua" pitchFamily="18" charset="0"/>
              </a:rPr>
              <a:t>Additions:</a:t>
            </a:r>
            <a:endParaRPr lang="en-US" sz="2400">
              <a:latin typeface="Perpetua" pitchFamily="18" charset="0"/>
            </a:endParaRPr>
          </a:p>
          <a:p>
            <a:pPr>
              <a:buFont typeface="Wingdings" pitchFamily="2" charset="2"/>
              <a:buChar char="ü"/>
            </a:pPr>
            <a:r>
              <a:rPr lang="en-US" sz="2400">
                <a:latin typeface="Perpetua" pitchFamily="18" charset="0"/>
              </a:rPr>
              <a:t>Activation of CREB and deactivation of BAD by Akt-PP and ERK-PP</a:t>
            </a:r>
          </a:p>
          <a:p>
            <a:pPr>
              <a:buFont typeface="Wingdings" pitchFamily="2" charset="2"/>
              <a:buChar char="ü"/>
            </a:pPr>
            <a:r>
              <a:rPr lang="en-US" sz="2400">
                <a:latin typeface="Perpetua" pitchFamily="18" charset="0"/>
              </a:rPr>
              <a:t>Upregulation of Bcl-2 by CREB</a:t>
            </a:r>
          </a:p>
          <a:p>
            <a:pPr>
              <a:buFont typeface="Wingdings" pitchFamily="2" charset="2"/>
              <a:buChar char="ü"/>
            </a:pPr>
            <a:r>
              <a:rPr lang="en-US" sz="2400">
                <a:latin typeface="Perpetua" pitchFamily="18" charset="0"/>
              </a:rPr>
              <a:t>Bcl-2 suppression by p53</a:t>
            </a:r>
            <a:endParaRPr lang="en-GB" sz="2400">
              <a:latin typeface="Perpetua" pitchFamily="18" charset="0"/>
            </a:endParaRPr>
          </a:p>
        </p:txBody>
      </p:sp>
      <p:pic>
        <p:nvPicPr>
          <p:cNvPr id="47109" name="Picture 6"/>
          <p:cNvPicPr>
            <a:picLocks noChangeAspect="1" noChangeArrowheads="1"/>
          </p:cNvPicPr>
          <p:nvPr/>
        </p:nvPicPr>
        <p:blipFill>
          <a:blip r:embed="rId3" cstate="print"/>
          <a:srcRect/>
          <a:stretch>
            <a:fillRect/>
          </a:stretch>
        </p:blipFill>
        <p:spPr bwMode="auto">
          <a:xfrm>
            <a:off x="3708400" y="981075"/>
            <a:ext cx="5372100" cy="583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1"/>
          <p:cNvPicPr>
            <a:picLocks noChangeAspect="1" noChangeArrowheads="1"/>
          </p:cNvPicPr>
          <p:nvPr/>
        </p:nvPicPr>
        <p:blipFill>
          <a:blip r:embed="rId3" cstate="print"/>
          <a:srcRect/>
          <a:stretch>
            <a:fillRect/>
          </a:stretch>
        </p:blipFill>
        <p:spPr bwMode="auto">
          <a:xfrm>
            <a:off x="342900" y="1071563"/>
            <a:ext cx="4943475" cy="4038600"/>
          </a:xfrm>
          <a:prstGeom prst="rect">
            <a:avLst/>
          </a:prstGeom>
          <a:noFill/>
          <a:ln w="9525">
            <a:noFill/>
            <a:miter lim="800000"/>
            <a:headEnd/>
            <a:tailEnd/>
          </a:ln>
        </p:spPr>
      </p:pic>
      <p:pic>
        <p:nvPicPr>
          <p:cNvPr id="48131" name="Picture 9"/>
          <p:cNvPicPr>
            <a:picLocks noChangeAspect="1" noChangeArrowheads="1"/>
          </p:cNvPicPr>
          <p:nvPr/>
        </p:nvPicPr>
        <p:blipFill>
          <a:blip r:embed="rId4" cstate="print"/>
          <a:srcRect/>
          <a:stretch>
            <a:fillRect/>
          </a:stretch>
        </p:blipFill>
        <p:spPr bwMode="auto">
          <a:xfrm>
            <a:off x="5643563" y="1833563"/>
            <a:ext cx="3074987" cy="4381500"/>
          </a:xfrm>
          <a:prstGeom prst="rect">
            <a:avLst/>
          </a:prstGeom>
          <a:noFill/>
          <a:ln w="9525">
            <a:noFill/>
            <a:miter lim="800000"/>
            <a:headEnd/>
            <a:tailEnd/>
          </a:ln>
        </p:spPr>
      </p:pic>
      <p:cxnSp>
        <p:nvCxnSpPr>
          <p:cNvPr id="5" name="Прямая со стрелкой 4"/>
          <p:cNvCxnSpPr/>
          <p:nvPr/>
        </p:nvCxnSpPr>
        <p:spPr>
          <a:xfrm rot="5400000">
            <a:off x="3394076" y="3321050"/>
            <a:ext cx="3929062" cy="1587"/>
          </a:xfrm>
          <a:prstGeom prst="straightConnector1">
            <a:avLst/>
          </a:prstGeom>
          <a:ln w="38100">
            <a:solidFill>
              <a:schemeClr val="accent6">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rot="5400000" flipH="1" flipV="1">
            <a:off x="3274219" y="4012407"/>
            <a:ext cx="4452937" cy="0"/>
          </a:xfrm>
          <a:prstGeom prst="straightConnector1">
            <a:avLst/>
          </a:prstGeom>
          <a:ln w="381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48134" name="TextBox 16"/>
          <p:cNvSpPr txBox="1">
            <a:spLocks noChangeArrowheads="1"/>
          </p:cNvSpPr>
          <p:nvPr/>
        </p:nvSpPr>
        <p:spPr bwMode="auto">
          <a:xfrm>
            <a:off x="4795838" y="1000125"/>
            <a:ext cx="1133475" cy="369888"/>
          </a:xfrm>
          <a:prstGeom prst="rect">
            <a:avLst/>
          </a:prstGeom>
          <a:noFill/>
          <a:ln w="9525">
            <a:noFill/>
            <a:miter lim="800000"/>
            <a:headEnd/>
            <a:tailEnd/>
          </a:ln>
        </p:spPr>
        <p:txBody>
          <a:bodyPr wrap="none">
            <a:spAutoFit/>
          </a:bodyPr>
          <a:lstStyle/>
          <a:p>
            <a:r>
              <a:rPr lang="en-US">
                <a:solidFill>
                  <a:srgbClr val="0033CC"/>
                </a:solidFill>
              </a:rPr>
              <a:t>top-down</a:t>
            </a:r>
          </a:p>
        </p:txBody>
      </p:sp>
      <p:sp>
        <p:nvSpPr>
          <p:cNvPr id="19" name="Rectangle 2"/>
          <p:cNvSpPr txBox="1">
            <a:spLocks noChangeArrowheads="1"/>
          </p:cNvSpPr>
          <p:nvPr/>
        </p:nvSpPr>
        <p:spPr bwMode="auto">
          <a:xfrm>
            <a:off x="304800" y="319088"/>
            <a:ext cx="8686800" cy="609600"/>
          </a:xfrm>
          <a:prstGeom prst="rect">
            <a:avLst/>
          </a:prstGeom>
          <a:noFill/>
          <a:ln w="9525">
            <a:noFill/>
            <a:miter lim="800000"/>
            <a:headEnd/>
            <a:tailEnd/>
          </a:ln>
        </p:spPr>
        <p:txBody>
          <a:bodyPr bIns="91440" anchor="b"/>
          <a:lstStyle/>
          <a:p>
            <a:pPr algn="ctr">
              <a:defRPr/>
            </a:pPr>
            <a:r>
              <a:rPr lang="en-US" sz="2800" kern="0" dirty="0">
                <a:solidFill>
                  <a:srgbClr val="006600"/>
                </a:solidFill>
                <a:latin typeface="+mj-lt"/>
                <a:ea typeface="+mj-ea"/>
                <a:cs typeface="+mj-cs"/>
              </a:rPr>
              <a:t>Modular model allows us to combine both up-down and bottom-up approaches</a:t>
            </a:r>
            <a:endParaRPr lang="ru-RU" sz="2800" kern="0" dirty="0">
              <a:solidFill>
                <a:srgbClr val="006600"/>
              </a:solidFill>
              <a:latin typeface="+mj-lt"/>
              <a:ea typeface="+mj-ea"/>
              <a:cs typeface="+mj-cs"/>
            </a:endParaRPr>
          </a:p>
        </p:txBody>
      </p:sp>
      <p:sp>
        <p:nvSpPr>
          <p:cNvPr id="48136" name="TextBox 22"/>
          <p:cNvSpPr txBox="1">
            <a:spLocks noChangeArrowheads="1"/>
          </p:cNvSpPr>
          <p:nvPr/>
        </p:nvSpPr>
        <p:spPr bwMode="auto">
          <a:xfrm>
            <a:off x="4938713" y="6237288"/>
            <a:ext cx="1223962" cy="369887"/>
          </a:xfrm>
          <a:prstGeom prst="rect">
            <a:avLst/>
          </a:prstGeom>
          <a:noFill/>
          <a:ln w="9525">
            <a:noFill/>
            <a:miter lim="800000"/>
            <a:headEnd/>
            <a:tailEnd/>
          </a:ln>
        </p:spPr>
        <p:txBody>
          <a:bodyPr wrap="none">
            <a:spAutoFit/>
          </a:bodyPr>
          <a:lstStyle/>
          <a:p>
            <a:r>
              <a:rPr lang="en-US">
                <a:solidFill>
                  <a:srgbClr val="00B050"/>
                </a:solidFill>
              </a:rPr>
              <a:t>bottom-up</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Заголовок 1"/>
          <p:cNvSpPr>
            <a:spLocks noGrp="1"/>
          </p:cNvSpPr>
          <p:nvPr>
            <p:ph type="ctrTitle" idx="4294967295"/>
          </p:nvPr>
        </p:nvSpPr>
        <p:spPr>
          <a:xfrm>
            <a:off x="685800" y="2130425"/>
            <a:ext cx="7772400" cy="1470025"/>
          </a:xfrm>
        </p:spPr>
        <p:txBody>
          <a:bodyPr/>
          <a:lstStyle/>
          <a:p>
            <a:pPr eaLnBrk="1" hangingPunct="1"/>
            <a:r>
              <a:rPr lang="en-US" sz="4000" dirty="0" smtClean="0">
                <a:solidFill>
                  <a:srgbClr val="00B050"/>
                </a:solidFill>
              </a:rPr>
              <a:t>Agent based modeling</a:t>
            </a:r>
          </a:p>
        </p:txBody>
      </p:sp>
      <p:sp>
        <p:nvSpPr>
          <p:cNvPr id="3" name="Заголовок 1"/>
          <p:cNvSpPr txBox="1">
            <a:spLocks/>
          </p:cNvSpPr>
          <p:nvPr/>
        </p:nvSpPr>
        <p:spPr>
          <a:xfrm>
            <a:off x="428596" y="4071942"/>
            <a:ext cx="7772400" cy="1470025"/>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 typeface="Calibri" pitchFamily="34" charset="0"/>
              <a:buChar char="–"/>
              <a:tabLst/>
              <a:defRPr/>
            </a:pPr>
            <a:r>
              <a:rPr kumimoji="0" lang="en-US" sz="2400" b="0" i="0" u="none" strike="noStrike" kern="1200" cap="none" spc="0" normalizeH="0" baseline="0" noProof="0" dirty="0" smtClean="0">
                <a:ln>
                  <a:noFill/>
                </a:ln>
                <a:solidFill>
                  <a:srgbClr val="00B050"/>
                </a:solidFill>
                <a:effectLst/>
                <a:uLnTx/>
                <a:uFillTx/>
                <a:latin typeface="+mj-lt"/>
                <a:ea typeface="+mj-ea"/>
                <a:cs typeface="+mj-cs"/>
              </a:rPr>
              <a:t> </a:t>
            </a:r>
            <a:r>
              <a:rPr kumimoji="0" lang="en-US" sz="2400" b="0" i="0" u="none" strike="noStrike" kern="1200" cap="none" spc="0" normalizeH="0" baseline="0" noProof="0" dirty="0" err="1" smtClean="0">
                <a:ln>
                  <a:noFill/>
                </a:ln>
                <a:solidFill>
                  <a:srgbClr val="00B050"/>
                </a:solidFill>
                <a:effectLst/>
                <a:uLnTx/>
                <a:uFillTx/>
                <a:latin typeface="+mj-lt"/>
                <a:ea typeface="+mj-ea"/>
                <a:cs typeface="+mj-cs"/>
              </a:rPr>
              <a:t>Ascape</a:t>
            </a:r>
            <a:r>
              <a:rPr kumimoji="0" lang="en-US" sz="2400" b="0" i="0" u="none" strike="noStrike" kern="1200" cap="none" spc="0" normalizeH="0" baseline="0" noProof="0" dirty="0" smtClean="0">
                <a:ln>
                  <a:noFill/>
                </a:ln>
                <a:solidFill>
                  <a:srgbClr val="00B050"/>
                </a:solidFill>
                <a:effectLst/>
                <a:uLnTx/>
                <a:uFillTx/>
                <a:latin typeface="+mj-lt"/>
                <a:ea typeface="+mj-ea"/>
                <a:cs typeface="+mj-cs"/>
              </a:rPr>
              <a:t> library is used</a:t>
            </a:r>
          </a:p>
          <a:p>
            <a:pPr marL="0" marR="0" lvl="0" indent="0" defTabSz="914400" rtl="0" eaLnBrk="1" fontAlgn="auto" latinLnBrk="0" hangingPunct="1">
              <a:lnSpc>
                <a:spcPct val="100000"/>
              </a:lnSpc>
              <a:spcBef>
                <a:spcPct val="0"/>
              </a:spcBef>
              <a:spcAft>
                <a:spcPts val="0"/>
              </a:spcAft>
              <a:buClrTx/>
              <a:buSzTx/>
              <a:buFont typeface="Calibri" pitchFamily="34" charset="0"/>
              <a:buChar char="–"/>
              <a:tabLst/>
              <a:defRPr/>
            </a:pPr>
            <a:r>
              <a:rPr lang="en-US" sz="2400" dirty="0" smtClean="0">
                <a:solidFill>
                  <a:srgbClr val="00B050"/>
                </a:solidFill>
                <a:latin typeface="+mj-lt"/>
                <a:ea typeface="+mj-ea"/>
                <a:cs typeface="+mj-cs"/>
              </a:rPr>
              <a:t> main type of agents:</a:t>
            </a:r>
            <a:br>
              <a:rPr lang="en-US" sz="2400" dirty="0" smtClean="0">
                <a:solidFill>
                  <a:srgbClr val="00B050"/>
                </a:solidFill>
                <a:latin typeface="+mj-lt"/>
                <a:ea typeface="+mj-ea"/>
                <a:cs typeface="+mj-cs"/>
              </a:rPr>
            </a:br>
            <a:r>
              <a:rPr lang="en-US" sz="2400" dirty="0" smtClean="0">
                <a:solidFill>
                  <a:srgbClr val="00B050"/>
                </a:solidFill>
                <a:latin typeface="+mj-lt"/>
                <a:ea typeface="+mj-ea"/>
                <a:cs typeface="+mj-cs"/>
              </a:rPr>
              <a:t>	- ODE agent</a:t>
            </a:r>
          </a:p>
          <a:p>
            <a:pPr lvl="2">
              <a:spcBef>
                <a:spcPct val="0"/>
              </a:spcBef>
            </a:pPr>
            <a:r>
              <a:rPr lang="en-US" sz="2400" dirty="0" smtClean="0">
                <a:solidFill>
                  <a:srgbClr val="00B050"/>
                </a:solidFill>
                <a:latin typeface="+mj-lt"/>
                <a:ea typeface="+mj-ea"/>
                <a:cs typeface="+mj-cs"/>
              </a:rPr>
              <a:t>- arterial tree</a:t>
            </a:r>
            <a:br>
              <a:rPr lang="en-US" sz="2400" dirty="0" smtClean="0">
                <a:solidFill>
                  <a:srgbClr val="00B050"/>
                </a:solidFill>
                <a:latin typeface="+mj-lt"/>
                <a:ea typeface="+mj-ea"/>
                <a:cs typeface="+mj-cs"/>
              </a:rPr>
            </a:br>
            <a:r>
              <a:rPr lang="en-US" sz="2400" dirty="0" smtClean="0">
                <a:solidFill>
                  <a:srgbClr val="00B050"/>
                </a:solidFill>
                <a:latin typeface="+mj-lt"/>
                <a:ea typeface="+mj-ea"/>
                <a:cs typeface="+mj-cs"/>
              </a:rPr>
              <a:t>- plot</a:t>
            </a:r>
            <a:endParaRPr kumimoji="0" lang="en-US" sz="2400" b="0" i="0" u="none" strike="noStrike" kern="1200" cap="none" spc="0" normalizeH="0" baseline="0" noProof="0" dirty="0" smtClean="0">
              <a:ln>
                <a:noFill/>
              </a:ln>
              <a:solidFill>
                <a:srgbClr val="00B05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4"/>
          <p:cNvPicPr>
            <a:picLocks noChangeAspect="1"/>
          </p:cNvPicPr>
          <p:nvPr/>
        </p:nvPicPr>
        <p:blipFill>
          <a:blip r:embed="rId2" cstate="print"/>
          <a:srcRect/>
          <a:stretch>
            <a:fillRect/>
          </a:stretch>
        </p:blipFill>
        <p:spPr bwMode="auto">
          <a:xfrm>
            <a:off x="4211638" y="44450"/>
            <a:ext cx="3290887" cy="6597650"/>
          </a:xfrm>
          <a:prstGeom prst="rect">
            <a:avLst/>
          </a:prstGeom>
          <a:noFill/>
          <a:ln w="9525">
            <a:solidFill>
              <a:schemeClr val="tx1"/>
            </a:solidFill>
            <a:miter lim="800000"/>
            <a:headEnd/>
            <a:tailEnd/>
          </a:ln>
        </p:spPr>
      </p:pic>
      <p:sp>
        <p:nvSpPr>
          <p:cNvPr id="51203" name="TextBox 28"/>
          <p:cNvSpPr txBox="1">
            <a:spLocks noChangeArrowheads="1"/>
          </p:cNvSpPr>
          <p:nvPr/>
        </p:nvSpPr>
        <p:spPr bwMode="auto">
          <a:xfrm>
            <a:off x="250825" y="347663"/>
            <a:ext cx="3529013" cy="946150"/>
          </a:xfrm>
          <a:prstGeom prst="rect">
            <a:avLst/>
          </a:prstGeom>
          <a:noFill/>
          <a:ln w="9525">
            <a:noFill/>
            <a:miter lim="800000"/>
            <a:headEnd/>
            <a:tailEnd/>
          </a:ln>
        </p:spPr>
        <p:txBody>
          <a:bodyPr>
            <a:spAutoFit/>
          </a:bodyPr>
          <a:lstStyle/>
          <a:p>
            <a:pPr defTabSz="4318000"/>
            <a:r>
              <a:rPr lang="en-US" sz="2800" b="1"/>
              <a:t>Arterial Tree </a:t>
            </a:r>
            <a:r>
              <a:rPr lang="ru-RU" sz="2800" b="1"/>
              <a:t/>
            </a:r>
            <a:br>
              <a:rPr lang="ru-RU" sz="2800" b="1"/>
            </a:br>
            <a:r>
              <a:rPr lang="en-US" sz="2800" b="1"/>
              <a:t>PDE agent</a:t>
            </a:r>
            <a:endParaRPr lang="ru-RU" sz="2800" b="1"/>
          </a:p>
        </p:txBody>
      </p:sp>
      <p:pic>
        <p:nvPicPr>
          <p:cNvPr id="51204" name="Picture 15"/>
          <p:cNvPicPr>
            <a:picLocks noChangeAspect="1"/>
          </p:cNvPicPr>
          <p:nvPr/>
        </p:nvPicPr>
        <p:blipFill>
          <a:blip r:embed="rId3" cstate="print"/>
          <a:srcRect/>
          <a:stretch>
            <a:fillRect/>
          </a:stretch>
        </p:blipFill>
        <p:spPr bwMode="auto">
          <a:xfrm>
            <a:off x="6580188" y="3429000"/>
            <a:ext cx="820737" cy="1792288"/>
          </a:xfrm>
          <a:prstGeom prst="rect">
            <a:avLst/>
          </a:prstGeom>
          <a:noFill/>
          <a:ln w="9525">
            <a:noFill/>
            <a:miter lim="800000"/>
            <a:headEnd/>
            <a:tailEnd/>
          </a:ln>
        </p:spPr>
      </p:pic>
      <p:sp>
        <p:nvSpPr>
          <p:cNvPr id="50" name="Rectangle 49"/>
          <p:cNvSpPr/>
          <p:nvPr/>
        </p:nvSpPr>
        <p:spPr>
          <a:xfrm>
            <a:off x="250825" y="4005263"/>
            <a:ext cx="3168650" cy="2303462"/>
          </a:xfrm>
          <a:prstGeom prst="rect">
            <a:avLst/>
          </a:prstGeom>
          <a:ln w="63500"/>
        </p:spPr>
        <p:style>
          <a:lnRef idx="2">
            <a:schemeClr val="accent2"/>
          </a:lnRef>
          <a:fillRef idx="1">
            <a:schemeClr val="lt1"/>
          </a:fillRef>
          <a:effectRef idx="0">
            <a:schemeClr val="accent2"/>
          </a:effectRef>
          <a:fontRef idx="minor">
            <a:schemeClr val="dk1"/>
          </a:fontRef>
        </p:style>
        <p:txBody>
          <a:bodyPr anchor="ctr"/>
          <a:lstStyle/>
          <a:p>
            <a:pPr algn="just" defTabSz="4318000">
              <a:defRPr/>
            </a:pPr>
            <a:endParaRPr lang="en-US" sz="2400">
              <a:solidFill>
                <a:srgbClr val="000000"/>
              </a:solidFill>
              <a:latin typeface="Calibri" charset="-52"/>
            </a:endParaRPr>
          </a:p>
          <a:p>
            <a:pPr algn="just" defTabSz="4318000">
              <a:defRPr/>
            </a:pPr>
            <a:r>
              <a:rPr lang="en-US" sz="2800" b="1">
                <a:solidFill>
                  <a:srgbClr val="000000"/>
                </a:solidFill>
                <a:latin typeface="Calibri" charset="-52"/>
              </a:rPr>
              <a:t>Legend:</a:t>
            </a:r>
          </a:p>
          <a:p>
            <a:pPr algn="just" defTabSz="4318000">
              <a:defRPr/>
            </a:pPr>
            <a:r>
              <a:rPr lang="en-US" sz="2800" b="1">
                <a:solidFill>
                  <a:srgbClr val="000000"/>
                </a:solidFill>
                <a:latin typeface="Calibri" charset="-52"/>
              </a:rPr>
              <a:t>P – Pressure</a:t>
            </a:r>
          </a:p>
          <a:p>
            <a:pPr algn="just" defTabSz="4318000">
              <a:defRPr/>
            </a:pPr>
            <a:r>
              <a:rPr lang="en-US" sz="2800" b="1">
                <a:solidFill>
                  <a:srgbClr val="000000"/>
                </a:solidFill>
                <a:latin typeface="Calibri" charset="-52"/>
              </a:rPr>
              <a:t>R – Resistance</a:t>
            </a:r>
          </a:p>
          <a:p>
            <a:pPr algn="just" defTabSz="4318000">
              <a:defRPr/>
            </a:pPr>
            <a:r>
              <a:rPr lang="en-US" sz="2800" b="1">
                <a:solidFill>
                  <a:srgbClr val="000000"/>
                </a:solidFill>
                <a:latin typeface="Calibri" charset="-52"/>
              </a:rPr>
              <a:t>Q – Blood Flow</a:t>
            </a:r>
          </a:p>
          <a:p>
            <a:pPr algn="just" defTabSz="4318000">
              <a:defRPr/>
            </a:pPr>
            <a:r>
              <a:rPr lang="en-US" sz="2800" b="1">
                <a:solidFill>
                  <a:srgbClr val="000000"/>
                </a:solidFill>
                <a:latin typeface="Calibri" charset="-52"/>
              </a:rPr>
              <a:t>V – Volume</a:t>
            </a:r>
          </a:p>
          <a:p>
            <a:pPr algn="ctr" defTabSz="4318000">
              <a:defRPr/>
            </a:pPr>
            <a:endParaRPr lang="ru-RU" sz="2400">
              <a:solidFill>
                <a:srgbClr val="000000"/>
              </a:solidFill>
              <a:latin typeface="Calibri" charset="-5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43"/>
          <p:cNvGrpSpPr>
            <a:grpSpLocks/>
          </p:cNvGrpSpPr>
          <p:nvPr/>
        </p:nvGrpSpPr>
        <p:grpSpPr bwMode="auto">
          <a:xfrm>
            <a:off x="466725" y="44450"/>
            <a:ext cx="7777683" cy="6813550"/>
            <a:chOff x="1872433" y="10225436"/>
            <a:chExt cx="29162375" cy="27614507"/>
          </a:xfrm>
        </p:grpSpPr>
        <p:pic>
          <p:nvPicPr>
            <p:cNvPr id="50179" name="Picture 7"/>
            <p:cNvPicPr>
              <a:picLocks noChangeAspect="1" noChangeArrowheads="1"/>
            </p:cNvPicPr>
            <p:nvPr/>
          </p:nvPicPr>
          <p:blipFill>
            <a:blip r:embed="rId3" cstate="print"/>
            <a:srcRect/>
            <a:stretch>
              <a:fillRect/>
            </a:stretch>
          </p:blipFill>
          <p:spPr bwMode="auto">
            <a:xfrm>
              <a:off x="1872433" y="10225436"/>
              <a:ext cx="29162375" cy="16468355"/>
            </a:xfrm>
            <a:prstGeom prst="rect">
              <a:avLst/>
            </a:prstGeom>
            <a:noFill/>
            <a:ln w="9525">
              <a:noFill/>
              <a:miter lim="800000"/>
              <a:headEnd/>
              <a:tailEnd/>
            </a:ln>
          </p:spPr>
        </p:pic>
        <p:pic>
          <p:nvPicPr>
            <p:cNvPr id="50180" name="Picture 9"/>
            <p:cNvPicPr>
              <a:picLocks noChangeAspect="1" noChangeArrowheads="1"/>
            </p:cNvPicPr>
            <p:nvPr/>
          </p:nvPicPr>
          <p:blipFill>
            <a:blip r:embed="rId4" cstate="print"/>
            <a:srcRect/>
            <a:stretch>
              <a:fillRect/>
            </a:stretch>
          </p:blipFill>
          <p:spPr bwMode="auto">
            <a:xfrm>
              <a:off x="1872433" y="26705284"/>
              <a:ext cx="29162375" cy="5458921"/>
            </a:xfrm>
            <a:prstGeom prst="rect">
              <a:avLst/>
            </a:prstGeom>
            <a:noFill/>
            <a:ln w="9525">
              <a:noFill/>
              <a:miter lim="800000"/>
              <a:headEnd/>
              <a:tailEnd/>
            </a:ln>
          </p:spPr>
        </p:pic>
        <p:pic>
          <p:nvPicPr>
            <p:cNvPr id="50181" name="Picture 18"/>
            <p:cNvPicPr>
              <a:picLocks noChangeAspect="1" noChangeArrowheads="1"/>
            </p:cNvPicPr>
            <p:nvPr/>
          </p:nvPicPr>
          <p:blipFill>
            <a:blip r:embed="rId5" cstate="print"/>
            <a:srcRect/>
            <a:stretch>
              <a:fillRect/>
            </a:stretch>
          </p:blipFill>
          <p:spPr bwMode="auto">
            <a:xfrm>
              <a:off x="1872433" y="32106244"/>
              <a:ext cx="29162375" cy="5733699"/>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Grp="1" noChangeAspect="1" noChangeArrowheads="1"/>
          </p:cNvPicPr>
          <p:nvPr>
            <p:ph idx="1"/>
          </p:nvPr>
        </p:nvPicPr>
        <p:blipFill>
          <a:blip r:embed="rId2" cstate="print"/>
          <a:srcRect/>
          <a:stretch>
            <a:fillRect/>
          </a:stretch>
        </p:blipFill>
        <p:spPr>
          <a:xfrm>
            <a:off x="0" y="642938"/>
            <a:ext cx="9144000" cy="5837237"/>
          </a:xfrm>
          <a:noFill/>
        </p:spPr>
      </p:pic>
      <p:sp>
        <p:nvSpPr>
          <p:cNvPr id="52227" name="TextBox 4"/>
          <p:cNvSpPr txBox="1">
            <a:spLocks noChangeArrowheads="1"/>
          </p:cNvSpPr>
          <p:nvPr/>
        </p:nvSpPr>
        <p:spPr bwMode="auto">
          <a:xfrm>
            <a:off x="1714500" y="142875"/>
            <a:ext cx="5727700" cy="400050"/>
          </a:xfrm>
          <a:prstGeom prst="rect">
            <a:avLst/>
          </a:prstGeom>
          <a:noFill/>
          <a:ln w="9525">
            <a:noFill/>
            <a:miter lim="800000"/>
            <a:headEnd/>
            <a:tailEnd/>
          </a:ln>
        </p:spPr>
        <p:txBody>
          <a:bodyPr wrap="none">
            <a:spAutoFit/>
          </a:bodyPr>
          <a:lstStyle/>
          <a:p>
            <a:r>
              <a:rPr lang="en-US"/>
              <a:t>Blood arterial </a:t>
            </a:r>
            <a:r>
              <a:rPr lang="ru-RU"/>
              <a:t>p</a:t>
            </a:r>
            <a:r>
              <a:rPr lang="en-US"/>
              <a:t>reassure regulation: another build</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ctrTitle" idx="4294967295"/>
          </p:nvPr>
        </p:nvSpPr>
        <p:spPr>
          <a:xfrm>
            <a:off x="685800" y="382583"/>
            <a:ext cx="7772400" cy="3046417"/>
          </a:xfrm>
        </p:spPr>
        <p:txBody>
          <a:bodyPr>
            <a:normAutofit fontScale="90000"/>
          </a:bodyPr>
          <a:lstStyle/>
          <a:p>
            <a:r>
              <a:rPr lang="en-US" sz="4000" dirty="0" smtClean="0">
                <a:solidFill>
                  <a:srgbClr val="00B050"/>
                </a:solidFill>
              </a:rPr>
              <a:t>Systems biology:</a:t>
            </a:r>
            <a:br>
              <a:rPr lang="en-US" sz="4000" dirty="0" smtClean="0">
                <a:solidFill>
                  <a:srgbClr val="00B050"/>
                </a:solidFill>
              </a:rPr>
            </a:br>
            <a:r>
              <a:rPr lang="en-US" sz="4000" dirty="0" smtClean="0">
                <a:solidFill>
                  <a:srgbClr val="00B050"/>
                </a:solidFill>
              </a:rPr>
              <a:t/>
            </a:r>
            <a:br>
              <a:rPr lang="en-US" sz="4000" dirty="0" smtClean="0">
                <a:solidFill>
                  <a:srgbClr val="00B050"/>
                </a:solidFill>
              </a:rPr>
            </a:br>
            <a:r>
              <a:rPr lang="en-US" sz="4000" dirty="0" smtClean="0">
                <a:solidFill>
                  <a:srgbClr val="00B050"/>
                </a:solidFill>
              </a:rPr>
              <a:t>reproducible </a:t>
            </a:r>
            <a:br>
              <a:rPr lang="en-US" sz="4000" dirty="0" smtClean="0">
                <a:solidFill>
                  <a:srgbClr val="00B050"/>
                </a:solidFill>
              </a:rPr>
            </a:br>
            <a:r>
              <a:rPr lang="en-US" sz="4000" dirty="0" err="1" smtClean="0">
                <a:solidFill>
                  <a:srgbClr val="00B050"/>
                </a:solidFill>
              </a:rPr>
              <a:t>highthroughput</a:t>
            </a:r>
            <a:r>
              <a:rPr lang="en-US" sz="4000" dirty="0" smtClean="0">
                <a:solidFill>
                  <a:srgbClr val="00B050"/>
                </a:solidFill>
              </a:rPr>
              <a:t> data analyses</a:t>
            </a:r>
            <a:br>
              <a:rPr lang="en-US" sz="4000" dirty="0" smtClean="0">
                <a:solidFill>
                  <a:srgbClr val="00B050"/>
                </a:solidFill>
              </a:rPr>
            </a:br>
            <a:endParaRPr lang="en-US" sz="4000" dirty="0" smtClean="0">
              <a:solidFill>
                <a:srgbClr val="00B050"/>
              </a:solidFill>
            </a:endParaRPr>
          </a:p>
        </p:txBody>
      </p:sp>
      <p:sp>
        <p:nvSpPr>
          <p:cNvPr id="3" name="Заголовок 1"/>
          <p:cNvSpPr txBox="1">
            <a:spLocks/>
          </p:cNvSpPr>
          <p:nvPr/>
        </p:nvSpPr>
        <p:spPr>
          <a:xfrm>
            <a:off x="857224" y="4357694"/>
            <a:ext cx="7772400" cy="1470025"/>
          </a:xfrm>
          <a:prstGeom prst="rect">
            <a:avLst/>
          </a:prstGeom>
        </p:spPr>
        <p:txBody>
          <a:bodyPr vert="horz" lIns="91440" tIns="45720" rIns="91440" bIns="45720" rtlCol="0" anchor="ctr">
            <a:noAutofit/>
          </a:bodyPr>
          <a:lstStyle/>
          <a:p>
            <a:pPr lvl="0">
              <a:spcBef>
                <a:spcPct val="0"/>
              </a:spcBef>
              <a:buFont typeface="Calibri" pitchFamily="34" charset="0"/>
              <a:buChar char="–"/>
            </a:pPr>
            <a:r>
              <a:rPr lang="en-US" sz="3200" dirty="0" smtClean="0">
                <a:solidFill>
                  <a:srgbClr val="00B050"/>
                </a:solidFill>
                <a:latin typeface="+mj-lt"/>
                <a:ea typeface="+mj-ea"/>
                <a:cs typeface="+mj-cs"/>
              </a:rPr>
              <a:t> analyses:  algorithms, scripts, workflows</a:t>
            </a:r>
          </a:p>
          <a:p>
            <a:pPr lvl="0">
              <a:spcBef>
                <a:spcPct val="0"/>
              </a:spcBef>
              <a:buFont typeface="Calibri" pitchFamily="34" charset="0"/>
              <a:buChar char="–"/>
            </a:pPr>
            <a:r>
              <a:rPr lang="en-US" sz="3200" dirty="0" smtClean="0">
                <a:solidFill>
                  <a:srgbClr val="00B050"/>
                </a:solidFill>
                <a:latin typeface="+mj-lt"/>
                <a:ea typeface="+mj-ea"/>
                <a:cs typeface="+mj-cs"/>
              </a:rPr>
              <a:t> integration with R/</a:t>
            </a:r>
            <a:r>
              <a:rPr lang="en-US" sz="3200" dirty="0" err="1" smtClean="0">
                <a:solidFill>
                  <a:srgbClr val="00B050"/>
                </a:solidFill>
                <a:latin typeface="+mj-lt"/>
                <a:ea typeface="+mj-ea"/>
                <a:cs typeface="+mj-cs"/>
              </a:rPr>
              <a:t>Bioconductor</a:t>
            </a:r>
            <a:r>
              <a:rPr lang="en-US" sz="3200" dirty="0" smtClean="0">
                <a:solidFill>
                  <a:srgbClr val="00B050"/>
                </a:solidFill>
                <a:latin typeface="+mj-lt"/>
                <a:ea typeface="+mj-ea"/>
                <a:cs typeface="+mj-cs"/>
              </a:rPr>
              <a:t>, Galaxy</a:t>
            </a:r>
          </a:p>
          <a:p>
            <a:pPr lvl="0">
              <a:spcBef>
                <a:spcPct val="0"/>
              </a:spcBef>
              <a:buFont typeface="Calibri" pitchFamily="34" charset="0"/>
              <a:buChar char="–"/>
            </a:pPr>
            <a:r>
              <a:rPr lang="en-US" sz="3200" dirty="0" smtClean="0">
                <a:solidFill>
                  <a:srgbClr val="00B050"/>
                </a:solidFill>
                <a:latin typeface="+mj-lt"/>
                <a:ea typeface="+mj-ea"/>
                <a:cs typeface="+mj-cs"/>
              </a:rPr>
              <a:t> data: microarrays, NGS, </a:t>
            </a:r>
            <a:r>
              <a:rPr lang="en-US" sz="3200" dirty="0" err="1" smtClean="0">
                <a:solidFill>
                  <a:srgbClr val="00B050"/>
                </a:solidFill>
                <a:latin typeface="+mj-lt"/>
                <a:ea typeface="+mj-ea"/>
                <a:cs typeface="+mj-cs"/>
              </a:rPr>
              <a:t>ChIP</a:t>
            </a:r>
            <a:r>
              <a:rPr lang="en-US" sz="3200" dirty="0" smtClean="0">
                <a:solidFill>
                  <a:srgbClr val="00B050"/>
                </a:solidFill>
                <a:latin typeface="+mj-lt"/>
                <a:ea typeface="+mj-ea"/>
                <a:cs typeface="+mj-cs"/>
              </a:rPr>
              <a:t>-SEQ</a:t>
            </a:r>
          </a:p>
          <a:p>
            <a:pPr lvl="0">
              <a:spcBef>
                <a:spcPct val="0"/>
              </a:spcBef>
              <a:buFont typeface="Calibri" pitchFamily="34" charset="0"/>
              <a:buChar char="–"/>
            </a:pPr>
            <a:r>
              <a:rPr lang="en-US" sz="3200" dirty="0" smtClean="0">
                <a:solidFill>
                  <a:srgbClr val="00B050"/>
                </a:solidFill>
                <a:latin typeface="+mj-lt"/>
                <a:ea typeface="+mj-ea"/>
                <a:cs typeface="+mj-cs"/>
              </a:rPr>
              <a:t> visualization: genome browser</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smtClean="0">
              <a:ln>
                <a:noFill/>
              </a:ln>
              <a:solidFill>
                <a:srgbClr val="00B05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p:cNvPicPr>
            <a:picLocks noChangeAspect="1" noChangeArrowheads="1"/>
          </p:cNvPicPr>
          <p:nvPr/>
        </p:nvPicPr>
        <p:blipFill>
          <a:blip r:embed="rId2" cstate="print"/>
          <a:srcRect/>
          <a:stretch>
            <a:fillRect/>
          </a:stretch>
        </p:blipFill>
        <p:spPr bwMode="auto">
          <a:xfrm>
            <a:off x="1043170" y="1554790"/>
            <a:ext cx="4009659" cy="2701342"/>
          </a:xfrm>
          <a:prstGeom prst="rect">
            <a:avLst/>
          </a:prstGeom>
          <a:noFill/>
          <a:ln w="9525">
            <a:noFill/>
            <a:miter lim="800000"/>
            <a:headEnd/>
            <a:tailEnd/>
          </a:ln>
        </p:spPr>
      </p:pic>
      <p:grpSp>
        <p:nvGrpSpPr>
          <p:cNvPr id="2" name="Group 3"/>
          <p:cNvGrpSpPr>
            <a:grpSpLocks/>
          </p:cNvGrpSpPr>
          <p:nvPr/>
        </p:nvGrpSpPr>
        <p:grpSpPr bwMode="auto">
          <a:xfrm>
            <a:off x="2133600" y="2819400"/>
            <a:ext cx="1295400" cy="1219200"/>
            <a:chOff x="4656" y="3264"/>
            <a:chExt cx="680" cy="680"/>
          </a:xfrm>
        </p:grpSpPr>
        <p:sp>
          <p:nvSpPr>
            <p:cNvPr id="42005" name="Oval 4"/>
            <p:cNvSpPr>
              <a:spLocks noChangeArrowheads="1"/>
            </p:cNvSpPr>
            <p:nvPr/>
          </p:nvSpPr>
          <p:spPr bwMode="auto">
            <a:xfrm>
              <a:off x="4656" y="3312"/>
              <a:ext cx="56" cy="56"/>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06" name="Oval 5"/>
            <p:cNvSpPr>
              <a:spLocks noChangeArrowheads="1"/>
            </p:cNvSpPr>
            <p:nvPr/>
          </p:nvSpPr>
          <p:spPr bwMode="auto">
            <a:xfrm>
              <a:off x="4800" y="3360"/>
              <a:ext cx="56" cy="56"/>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07" name="Oval 6"/>
            <p:cNvSpPr>
              <a:spLocks noChangeArrowheads="1"/>
            </p:cNvSpPr>
            <p:nvPr/>
          </p:nvSpPr>
          <p:spPr bwMode="auto">
            <a:xfrm>
              <a:off x="4704" y="3504"/>
              <a:ext cx="56" cy="56"/>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08" name="Oval 7"/>
            <p:cNvSpPr>
              <a:spLocks noChangeArrowheads="1"/>
            </p:cNvSpPr>
            <p:nvPr/>
          </p:nvSpPr>
          <p:spPr bwMode="auto">
            <a:xfrm>
              <a:off x="4992" y="3264"/>
              <a:ext cx="56" cy="56"/>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09" name="Oval 8"/>
            <p:cNvSpPr>
              <a:spLocks noChangeArrowheads="1"/>
            </p:cNvSpPr>
            <p:nvPr/>
          </p:nvSpPr>
          <p:spPr bwMode="auto">
            <a:xfrm>
              <a:off x="4944" y="3408"/>
              <a:ext cx="56" cy="56"/>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10" name="Oval 9"/>
            <p:cNvSpPr>
              <a:spLocks noChangeArrowheads="1"/>
            </p:cNvSpPr>
            <p:nvPr/>
          </p:nvSpPr>
          <p:spPr bwMode="auto">
            <a:xfrm>
              <a:off x="5136" y="3696"/>
              <a:ext cx="56" cy="56"/>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11" name="Oval 10"/>
            <p:cNvSpPr>
              <a:spLocks noChangeArrowheads="1"/>
            </p:cNvSpPr>
            <p:nvPr/>
          </p:nvSpPr>
          <p:spPr bwMode="auto">
            <a:xfrm>
              <a:off x="5040" y="3888"/>
              <a:ext cx="56" cy="56"/>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12" name="Oval 11"/>
            <p:cNvSpPr>
              <a:spLocks noChangeArrowheads="1"/>
            </p:cNvSpPr>
            <p:nvPr/>
          </p:nvSpPr>
          <p:spPr bwMode="auto">
            <a:xfrm>
              <a:off x="4800" y="3840"/>
              <a:ext cx="56" cy="56"/>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13" name="Oval 12"/>
            <p:cNvSpPr>
              <a:spLocks noChangeArrowheads="1"/>
            </p:cNvSpPr>
            <p:nvPr/>
          </p:nvSpPr>
          <p:spPr bwMode="auto">
            <a:xfrm>
              <a:off x="5280" y="3408"/>
              <a:ext cx="56" cy="56"/>
            </a:xfrm>
            <a:prstGeom prst="ellipse">
              <a:avLst/>
            </a:prstGeom>
            <a:solidFill>
              <a:srgbClr val="FF0000"/>
            </a:solidFill>
            <a:ln w="9525">
              <a:solidFill>
                <a:schemeClr val="tx1"/>
              </a:solidFill>
              <a:round/>
              <a:headEnd/>
              <a:tailEnd/>
            </a:ln>
          </p:spPr>
          <p:txBody>
            <a:bodyPr wrap="none" anchor="ctr"/>
            <a:lstStyle/>
            <a:p>
              <a:endParaRPr lang="de-DE"/>
            </a:p>
          </p:txBody>
        </p:sp>
      </p:grpSp>
      <p:sp>
        <p:nvSpPr>
          <p:cNvPr id="41988" name="Text Box 13"/>
          <p:cNvSpPr txBox="1">
            <a:spLocks noChangeArrowheads="1"/>
          </p:cNvSpPr>
          <p:nvPr/>
        </p:nvSpPr>
        <p:spPr bwMode="auto">
          <a:xfrm>
            <a:off x="3154680" y="0"/>
            <a:ext cx="4032250" cy="579438"/>
          </a:xfrm>
          <a:prstGeom prst="rect">
            <a:avLst/>
          </a:prstGeom>
          <a:solidFill>
            <a:schemeClr val="bg1"/>
          </a:solidFill>
          <a:ln w="9525">
            <a:noFill/>
            <a:miter lim="800000"/>
            <a:headEnd/>
            <a:tailEnd/>
          </a:ln>
        </p:spPr>
        <p:txBody>
          <a:bodyPr wrap="square" lIns="91430" tIns="45715" rIns="91430" bIns="45715">
            <a:spAutoFit/>
          </a:bodyPr>
          <a:lstStyle/>
          <a:p>
            <a:pPr eaLnBrk="0" hangingPunct="0"/>
            <a:r>
              <a:rPr lang="en-US" sz="3200" b="1" dirty="0">
                <a:solidFill>
                  <a:srgbClr val="2C28DF"/>
                </a:solidFill>
                <a:latin typeface="Arial" pitchFamily="34" charset="0"/>
              </a:rPr>
              <a:t> </a:t>
            </a:r>
            <a:r>
              <a:rPr lang="en-US" sz="2800" b="1" dirty="0">
                <a:solidFill>
                  <a:srgbClr val="2C28DF"/>
                </a:solidFill>
                <a:latin typeface="Arial" pitchFamily="34" charset="0"/>
              </a:rPr>
              <a:t>Pathway mapping</a:t>
            </a:r>
          </a:p>
        </p:txBody>
      </p:sp>
      <p:sp>
        <p:nvSpPr>
          <p:cNvPr id="41989" name="Text Box 14"/>
          <p:cNvSpPr txBox="1">
            <a:spLocks noChangeArrowheads="1"/>
          </p:cNvSpPr>
          <p:nvPr/>
        </p:nvSpPr>
        <p:spPr bwMode="auto">
          <a:xfrm>
            <a:off x="838200" y="5486400"/>
            <a:ext cx="3194050" cy="822325"/>
          </a:xfrm>
          <a:prstGeom prst="rect">
            <a:avLst/>
          </a:prstGeom>
          <a:noFill/>
          <a:ln w="9525">
            <a:noFill/>
            <a:miter lim="800000"/>
            <a:headEnd/>
            <a:tailEnd/>
          </a:ln>
        </p:spPr>
        <p:txBody>
          <a:bodyPr wrap="none">
            <a:spAutoFit/>
          </a:bodyPr>
          <a:lstStyle/>
          <a:p>
            <a:pPr algn="l"/>
            <a:r>
              <a:rPr lang="de-DE"/>
              <a:t>Differentially expressed </a:t>
            </a:r>
          </a:p>
          <a:p>
            <a:pPr algn="l"/>
            <a:r>
              <a:rPr lang="de-DE"/>
              <a:t>genes/proteins</a:t>
            </a:r>
          </a:p>
        </p:txBody>
      </p:sp>
      <p:sp>
        <p:nvSpPr>
          <p:cNvPr id="41990" name="AutoShape 15"/>
          <p:cNvSpPr>
            <a:spLocks noChangeArrowheads="1"/>
          </p:cNvSpPr>
          <p:nvPr/>
        </p:nvSpPr>
        <p:spPr bwMode="auto">
          <a:xfrm>
            <a:off x="2286000" y="4572000"/>
            <a:ext cx="457200" cy="838200"/>
          </a:xfrm>
          <a:prstGeom prst="downArrow">
            <a:avLst>
              <a:gd name="adj1" fmla="val 50000"/>
              <a:gd name="adj2" fmla="val 45833"/>
            </a:avLst>
          </a:prstGeom>
          <a:solidFill>
            <a:schemeClr val="accent1"/>
          </a:solidFill>
          <a:ln w="9525">
            <a:solidFill>
              <a:schemeClr val="tx1"/>
            </a:solidFill>
            <a:miter lim="800000"/>
            <a:headEnd/>
            <a:tailEnd/>
          </a:ln>
        </p:spPr>
        <p:txBody>
          <a:bodyPr wrap="none" anchor="ctr"/>
          <a:lstStyle/>
          <a:p>
            <a:endParaRPr lang="de-DE"/>
          </a:p>
        </p:txBody>
      </p:sp>
      <p:grpSp>
        <p:nvGrpSpPr>
          <p:cNvPr id="3" name="Group 18"/>
          <p:cNvGrpSpPr>
            <a:grpSpLocks/>
          </p:cNvGrpSpPr>
          <p:nvPr/>
        </p:nvGrpSpPr>
        <p:grpSpPr bwMode="auto">
          <a:xfrm>
            <a:off x="4329113" y="1714500"/>
            <a:ext cx="4433887" cy="3613150"/>
            <a:chOff x="2727" y="1080"/>
            <a:chExt cx="2793" cy="2276"/>
          </a:xfrm>
        </p:grpSpPr>
        <p:sp>
          <p:nvSpPr>
            <p:cNvPr id="42002" name="AutoShape 19"/>
            <p:cNvSpPr>
              <a:spLocks noChangeArrowheads="1"/>
            </p:cNvSpPr>
            <p:nvPr/>
          </p:nvSpPr>
          <p:spPr bwMode="auto">
            <a:xfrm rot="-1077162">
              <a:off x="2727" y="3164"/>
              <a:ext cx="768" cy="192"/>
            </a:xfrm>
            <a:prstGeom prst="rightArrow">
              <a:avLst>
                <a:gd name="adj1" fmla="val 50000"/>
                <a:gd name="adj2" fmla="val 100000"/>
              </a:avLst>
            </a:prstGeom>
            <a:solidFill>
              <a:srgbClr val="FF0000"/>
            </a:solidFill>
            <a:ln w="9525">
              <a:solidFill>
                <a:schemeClr val="tx1"/>
              </a:solidFill>
              <a:miter lim="800000"/>
              <a:headEnd/>
              <a:tailEnd/>
            </a:ln>
          </p:spPr>
          <p:txBody>
            <a:bodyPr wrap="none" anchor="ctr"/>
            <a:lstStyle/>
            <a:p>
              <a:endParaRPr lang="de-DE"/>
            </a:p>
          </p:txBody>
        </p:sp>
        <p:sp>
          <p:nvSpPr>
            <p:cNvPr id="42003" name="Text Box 20"/>
            <p:cNvSpPr txBox="1">
              <a:spLocks noChangeArrowheads="1"/>
            </p:cNvSpPr>
            <p:nvPr/>
          </p:nvSpPr>
          <p:spPr bwMode="auto">
            <a:xfrm>
              <a:off x="3552" y="2928"/>
              <a:ext cx="1942" cy="288"/>
            </a:xfrm>
            <a:prstGeom prst="rect">
              <a:avLst/>
            </a:prstGeom>
            <a:noFill/>
            <a:ln w="9525">
              <a:noFill/>
              <a:miter lim="800000"/>
              <a:headEnd/>
              <a:tailEnd/>
            </a:ln>
          </p:spPr>
          <p:txBody>
            <a:bodyPr wrap="none">
              <a:spAutoFit/>
            </a:bodyPr>
            <a:lstStyle/>
            <a:p>
              <a:pPr algn="l"/>
              <a:r>
                <a:rPr lang="de-DE" b="1">
                  <a:solidFill>
                    <a:srgbClr val="CC3300"/>
                  </a:solidFill>
                </a:rPr>
                <a:t>Mapping on pathways</a:t>
              </a:r>
            </a:p>
          </p:txBody>
        </p:sp>
        <p:pic>
          <p:nvPicPr>
            <p:cNvPr id="42004" name="Picture 21"/>
            <p:cNvPicPr>
              <a:picLocks noChangeAspect="1" noChangeArrowheads="1"/>
            </p:cNvPicPr>
            <p:nvPr/>
          </p:nvPicPr>
          <p:blipFill>
            <a:blip r:embed="rId3" cstate="print"/>
            <a:srcRect/>
            <a:stretch>
              <a:fillRect/>
            </a:stretch>
          </p:blipFill>
          <p:spPr bwMode="auto">
            <a:xfrm>
              <a:off x="3360" y="1080"/>
              <a:ext cx="2160" cy="1615"/>
            </a:xfrm>
            <a:prstGeom prst="rect">
              <a:avLst/>
            </a:prstGeom>
            <a:noFill/>
            <a:ln w="9525">
              <a:noFill/>
              <a:miter lim="800000"/>
              <a:headEnd/>
              <a:tailEnd/>
            </a:ln>
          </p:spPr>
        </p:pic>
      </p:grpSp>
      <p:grpSp>
        <p:nvGrpSpPr>
          <p:cNvPr id="4" name="Group 22"/>
          <p:cNvGrpSpPr>
            <a:grpSpLocks/>
          </p:cNvGrpSpPr>
          <p:nvPr/>
        </p:nvGrpSpPr>
        <p:grpSpPr bwMode="auto">
          <a:xfrm>
            <a:off x="6172200" y="2362200"/>
            <a:ext cx="1762125" cy="1409700"/>
            <a:chOff x="3888" y="1488"/>
            <a:chExt cx="1110" cy="888"/>
          </a:xfrm>
        </p:grpSpPr>
        <p:sp>
          <p:nvSpPr>
            <p:cNvPr id="41996" name="Oval 23"/>
            <p:cNvSpPr>
              <a:spLocks noChangeArrowheads="1"/>
            </p:cNvSpPr>
            <p:nvPr/>
          </p:nvSpPr>
          <p:spPr bwMode="auto">
            <a:xfrm>
              <a:off x="3888" y="1680"/>
              <a:ext cx="150" cy="120"/>
            </a:xfrm>
            <a:prstGeom prst="ellipse">
              <a:avLst/>
            </a:prstGeom>
            <a:solidFill>
              <a:srgbClr val="FF0000"/>
            </a:solidFill>
            <a:ln w="9525">
              <a:solidFill>
                <a:schemeClr val="tx1"/>
              </a:solidFill>
              <a:round/>
              <a:headEnd/>
              <a:tailEnd/>
            </a:ln>
          </p:spPr>
          <p:txBody>
            <a:bodyPr wrap="none" anchor="ctr"/>
            <a:lstStyle/>
            <a:p>
              <a:endParaRPr lang="de-DE"/>
            </a:p>
          </p:txBody>
        </p:sp>
        <p:sp>
          <p:nvSpPr>
            <p:cNvPr id="41997" name="Oval 24"/>
            <p:cNvSpPr>
              <a:spLocks noChangeArrowheads="1"/>
            </p:cNvSpPr>
            <p:nvPr/>
          </p:nvSpPr>
          <p:spPr bwMode="auto">
            <a:xfrm>
              <a:off x="4272" y="2064"/>
              <a:ext cx="150" cy="120"/>
            </a:xfrm>
            <a:prstGeom prst="ellipse">
              <a:avLst/>
            </a:prstGeom>
            <a:solidFill>
              <a:srgbClr val="FF0000"/>
            </a:solidFill>
            <a:ln w="9525">
              <a:solidFill>
                <a:schemeClr val="tx1"/>
              </a:solidFill>
              <a:round/>
              <a:headEnd/>
              <a:tailEnd/>
            </a:ln>
          </p:spPr>
          <p:txBody>
            <a:bodyPr wrap="none" anchor="ctr"/>
            <a:lstStyle/>
            <a:p>
              <a:endParaRPr lang="de-DE"/>
            </a:p>
          </p:txBody>
        </p:sp>
        <p:sp>
          <p:nvSpPr>
            <p:cNvPr id="41998" name="Oval 25"/>
            <p:cNvSpPr>
              <a:spLocks noChangeArrowheads="1"/>
            </p:cNvSpPr>
            <p:nvPr/>
          </p:nvSpPr>
          <p:spPr bwMode="auto">
            <a:xfrm>
              <a:off x="4848" y="2256"/>
              <a:ext cx="150" cy="120"/>
            </a:xfrm>
            <a:prstGeom prst="ellipse">
              <a:avLst/>
            </a:prstGeom>
            <a:solidFill>
              <a:srgbClr val="FF0000"/>
            </a:solidFill>
            <a:ln w="9525">
              <a:solidFill>
                <a:schemeClr val="tx1"/>
              </a:solidFill>
              <a:round/>
              <a:headEnd/>
              <a:tailEnd/>
            </a:ln>
          </p:spPr>
          <p:txBody>
            <a:bodyPr wrap="none" anchor="ctr"/>
            <a:lstStyle/>
            <a:p>
              <a:endParaRPr lang="de-DE"/>
            </a:p>
          </p:txBody>
        </p:sp>
        <p:sp>
          <p:nvSpPr>
            <p:cNvPr id="41999" name="Oval 26"/>
            <p:cNvSpPr>
              <a:spLocks noChangeArrowheads="1"/>
            </p:cNvSpPr>
            <p:nvPr/>
          </p:nvSpPr>
          <p:spPr bwMode="auto">
            <a:xfrm>
              <a:off x="4368" y="1488"/>
              <a:ext cx="150" cy="120"/>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00" name="Oval 27"/>
            <p:cNvSpPr>
              <a:spLocks noChangeArrowheads="1"/>
            </p:cNvSpPr>
            <p:nvPr/>
          </p:nvSpPr>
          <p:spPr bwMode="auto">
            <a:xfrm>
              <a:off x="3888" y="2208"/>
              <a:ext cx="150" cy="120"/>
            </a:xfrm>
            <a:prstGeom prst="ellipse">
              <a:avLst/>
            </a:prstGeom>
            <a:solidFill>
              <a:srgbClr val="FF0000"/>
            </a:solidFill>
            <a:ln w="9525">
              <a:solidFill>
                <a:schemeClr val="tx1"/>
              </a:solidFill>
              <a:round/>
              <a:headEnd/>
              <a:tailEnd/>
            </a:ln>
          </p:spPr>
          <p:txBody>
            <a:bodyPr wrap="none" anchor="ctr"/>
            <a:lstStyle/>
            <a:p>
              <a:endParaRPr lang="de-DE"/>
            </a:p>
          </p:txBody>
        </p:sp>
        <p:sp>
          <p:nvSpPr>
            <p:cNvPr id="42001" name="Oval 28"/>
            <p:cNvSpPr>
              <a:spLocks noChangeArrowheads="1"/>
            </p:cNvSpPr>
            <p:nvPr/>
          </p:nvSpPr>
          <p:spPr bwMode="auto">
            <a:xfrm>
              <a:off x="4824" y="1626"/>
              <a:ext cx="150" cy="120"/>
            </a:xfrm>
            <a:prstGeom prst="ellipse">
              <a:avLst/>
            </a:prstGeom>
            <a:solidFill>
              <a:srgbClr val="FF0000"/>
            </a:solidFill>
            <a:ln w="9525">
              <a:solidFill>
                <a:schemeClr val="tx1"/>
              </a:solidFill>
              <a:round/>
              <a:headEnd/>
              <a:tailEnd/>
            </a:ln>
          </p:spPr>
          <p:txBody>
            <a:bodyPr wrap="none" anchor="ctr"/>
            <a:lstStyle/>
            <a:p>
              <a:endParaRPr lang="de-DE"/>
            </a:p>
          </p:txBody>
        </p:sp>
      </p:grpSp>
      <p:grpSp>
        <p:nvGrpSpPr>
          <p:cNvPr id="5" name="Group 30"/>
          <p:cNvGrpSpPr>
            <a:grpSpLocks/>
          </p:cNvGrpSpPr>
          <p:nvPr/>
        </p:nvGrpSpPr>
        <p:grpSpPr bwMode="auto">
          <a:xfrm>
            <a:off x="5562600" y="5257800"/>
            <a:ext cx="3097213" cy="1204913"/>
            <a:chOff x="3504" y="3312"/>
            <a:chExt cx="1951" cy="759"/>
          </a:xfrm>
        </p:grpSpPr>
        <p:sp>
          <p:nvSpPr>
            <p:cNvPr id="41994" name="Text Box 16"/>
            <p:cNvSpPr txBox="1">
              <a:spLocks noChangeArrowheads="1"/>
            </p:cNvSpPr>
            <p:nvPr/>
          </p:nvSpPr>
          <p:spPr bwMode="auto">
            <a:xfrm>
              <a:off x="3504" y="3744"/>
              <a:ext cx="1951" cy="327"/>
            </a:xfrm>
            <a:prstGeom prst="rect">
              <a:avLst/>
            </a:prstGeom>
            <a:noFill/>
            <a:ln w="9525">
              <a:noFill/>
              <a:miter lim="800000"/>
              <a:headEnd/>
              <a:tailEnd/>
            </a:ln>
          </p:spPr>
          <p:txBody>
            <a:bodyPr wrap="none">
              <a:spAutoFit/>
            </a:bodyPr>
            <a:lstStyle/>
            <a:p>
              <a:pPr algn="l"/>
              <a:r>
                <a:rPr lang="de-DE" sz="2800" b="1"/>
                <a:t>Cause of disease ??</a:t>
              </a:r>
            </a:p>
          </p:txBody>
        </p:sp>
        <p:sp>
          <p:nvSpPr>
            <p:cNvPr id="41995" name="AutoShape 29"/>
            <p:cNvSpPr>
              <a:spLocks noChangeArrowheads="1"/>
            </p:cNvSpPr>
            <p:nvPr/>
          </p:nvSpPr>
          <p:spPr bwMode="auto">
            <a:xfrm>
              <a:off x="4320" y="3312"/>
              <a:ext cx="288" cy="336"/>
            </a:xfrm>
            <a:prstGeom prst="downArrow">
              <a:avLst>
                <a:gd name="adj1" fmla="val 50000"/>
                <a:gd name="adj2" fmla="val 29167"/>
              </a:avLst>
            </a:prstGeom>
            <a:solidFill>
              <a:schemeClr val="accent1"/>
            </a:solidFill>
            <a:ln w="9525">
              <a:solidFill>
                <a:schemeClr val="tx1"/>
              </a:solidFill>
              <a:miter lim="800000"/>
              <a:headEnd/>
              <a:tailEnd/>
            </a:ln>
          </p:spPr>
          <p:txBody>
            <a:bodyPr vert="eaVert" wrap="none" anchor="ctr"/>
            <a:lstStyle/>
            <a:p>
              <a:endParaRPr lang="de-D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ctrTitle" idx="4294967295"/>
          </p:nvPr>
        </p:nvSpPr>
        <p:spPr>
          <a:xfrm>
            <a:off x="685800" y="382583"/>
            <a:ext cx="7772400" cy="3046417"/>
          </a:xfrm>
        </p:spPr>
        <p:txBody>
          <a:bodyPr>
            <a:normAutofit fontScale="90000"/>
          </a:bodyPr>
          <a:lstStyle/>
          <a:p>
            <a:r>
              <a:rPr lang="en-US" sz="4000" dirty="0" smtClean="0">
                <a:solidFill>
                  <a:srgbClr val="00B050"/>
                </a:solidFill>
              </a:rPr>
              <a:t>Systems biology:</a:t>
            </a:r>
            <a:br>
              <a:rPr lang="en-US" sz="4000" dirty="0" smtClean="0">
                <a:solidFill>
                  <a:srgbClr val="00B050"/>
                </a:solidFill>
              </a:rPr>
            </a:br>
            <a:r>
              <a:rPr lang="en-US" sz="4000" dirty="0" smtClean="0">
                <a:solidFill>
                  <a:srgbClr val="00B050"/>
                </a:solidFill>
              </a:rPr>
              <a:t/>
            </a:r>
            <a:br>
              <a:rPr lang="en-US" sz="4000" dirty="0" smtClean="0">
                <a:solidFill>
                  <a:srgbClr val="00B050"/>
                </a:solidFill>
              </a:rPr>
            </a:br>
            <a:r>
              <a:rPr lang="en-US" sz="4000" dirty="0" smtClean="0">
                <a:solidFill>
                  <a:srgbClr val="00B050"/>
                </a:solidFill>
              </a:rPr>
              <a:t>reproducible </a:t>
            </a:r>
            <a:br>
              <a:rPr lang="en-US" sz="4000" dirty="0" smtClean="0">
                <a:solidFill>
                  <a:srgbClr val="00B050"/>
                </a:solidFill>
              </a:rPr>
            </a:br>
            <a:r>
              <a:rPr lang="en-US" sz="4000" dirty="0" err="1" smtClean="0">
                <a:solidFill>
                  <a:srgbClr val="00B050"/>
                </a:solidFill>
              </a:rPr>
              <a:t>highthroughput</a:t>
            </a:r>
            <a:r>
              <a:rPr lang="en-US" sz="4000" dirty="0" smtClean="0">
                <a:solidFill>
                  <a:srgbClr val="00B050"/>
                </a:solidFill>
              </a:rPr>
              <a:t> data analyses</a:t>
            </a:r>
            <a:br>
              <a:rPr lang="en-US" sz="4000" dirty="0" smtClean="0">
                <a:solidFill>
                  <a:srgbClr val="00B050"/>
                </a:solidFill>
              </a:rPr>
            </a:br>
            <a:endParaRPr lang="en-US" sz="4000" dirty="0" smtClean="0">
              <a:solidFill>
                <a:srgbClr val="00B050"/>
              </a:solidFill>
            </a:endParaRPr>
          </a:p>
        </p:txBody>
      </p:sp>
      <p:sp>
        <p:nvSpPr>
          <p:cNvPr id="3" name="Заголовок 1"/>
          <p:cNvSpPr txBox="1">
            <a:spLocks/>
          </p:cNvSpPr>
          <p:nvPr/>
        </p:nvSpPr>
        <p:spPr>
          <a:xfrm>
            <a:off x="857224" y="4357694"/>
            <a:ext cx="7772400" cy="1470025"/>
          </a:xfrm>
          <a:prstGeom prst="rect">
            <a:avLst/>
          </a:prstGeom>
        </p:spPr>
        <p:txBody>
          <a:bodyPr vert="horz" lIns="91440" tIns="45720" rIns="91440" bIns="45720" rtlCol="0" anchor="ctr">
            <a:noAutofit/>
          </a:bodyPr>
          <a:lstStyle/>
          <a:p>
            <a:pPr lvl="0">
              <a:spcBef>
                <a:spcPct val="0"/>
              </a:spcBef>
            </a:pPr>
            <a:r>
              <a:rPr lang="en-US" sz="3200" dirty="0" smtClean="0">
                <a:solidFill>
                  <a:srgbClr val="00B050"/>
                </a:solidFill>
                <a:latin typeface="+mj-lt"/>
                <a:ea typeface="+mj-ea"/>
                <a:cs typeface="+mj-cs"/>
              </a:rPr>
              <a:t>1) analysis dialog</a:t>
            </a:r>
          </a:p>
          <a:p>
            <a:pPr lvl="0">
              <a:spcBef>
                <a:spcPct val="0"/>
              </a:spcBef>
            </a:pPr>
            <a:r>
              <a:rPr lang="en-US" sz="3200" dirty="0" smtClean="0">
                <a:solidFill>
                  <a:srgbClr val="00B050"/>
                </a:solidFill>
                <a:latin typeface="+mj-lt"/>
                <a:ea typeface="+mj-ea"/>
                <a:cs typeface="+mj-cs"/>
              </a:rPr>
              <a:t>2</a:t>
            </a:r>
            <a:r>
              <a:rPr kumimoji="0" lang="en-US" sz="3200" b="0" i="0" u="none" strike="noStrike" kern="1200" cap="none" spc="0" normalizeH="0" baseline="0" noProof="0" dirty="0" smtClean="0">
                <a:ln>
                  <a:noFill/>
                </a:ln>
                <a:solidFill>
                  <a:srgbClr val="00B050"/>
                </a:solidFill>
                <a:effectLst/>
                <a:uLnTx/>
                <a:uFillTx/>
                <a:latin typeface="+mj-lt"/>
                <a:ea typeface="+mj-ea"/>
                <a:cs typeface="+mj-cs"/>
              </a:rPr>
              <a:t>) scripts</a:t>
            </a:r>
            <a:br>
              <a:rPr kumimoji="0" lang="en-US" sz="3200" b="0" i="0" u="none" strike="noStrike" kern="1200" cap="none" spc="0" normalizeH="0" baseline="0" noProof="0" dirty="0" smtClean="0">
                <a:ln>
                  <a:noFill/>
                </a:ln>
                <a:solidFill>
                  <a:srgbClr val="00B050"/>
                </a:solidFill>
                <a:effectLst/>
                <a:uLnTx/>
                <a:uFillTx/>
                <a:latin typeface="+mj-lt"/>
                <a:ea typeface="+mj-ea"/>
                <a:cs typeface="+mj-cs"/>
              </a:rPr>
            </a:br>
            <a:r>
              <a:rPr kumimoji="0" lang="en-US" sz="3200" b="0" i="0" u="none" strike="noStrike" kern="1200" cap="none" spc="0" normalizeH="0" baseline="0" noProof="0" dirty="0" smtClean="0">
                <a:ln>
                  <a:noFill/>
                </a:ln>
                <a:solidFill>
                  <a:srgbClr val="00B050"/>
                </a:solidFill>
                <a:effectLst/>
                <a:uLnTx/>
                <a:uFillTx/>
                <a:latin typeface="+mj-lt"/>
                <a:ea typeface="+mj-ea"/>
                <a:cs typeface="+mj-cs"/>
              </a:rPr>
              <a:t>	- JavaScript, R</a:t>
            </a:r>
            <a:br>
              <a:rPr kumimoji="0" lang="en-US" sz="3200" b="0" i="0" u="none" strike="noStrike" kern="1200" cap="none" spc="0" normalizeH="0" baseline="0" noProof="0" dirty="0" smtClean="0">
                <a:ln>
                  <a:noFill/>
                </a:ln>
                <a:solidFill>
                  <a:srgbClr val="00B050"/>
                </a:solidFill>
                <a:effectLst/>
                <a:uLnTx/>
                <a:uFillTx/>
                <a:latin typeface="+mj-lt"/>
                <a:ea typeface="+mj-ea"/>
                <a:cs typeface="+mj-cs"/>
              </a:rPr>
            </a:br>
            <a:r>
              <a:rPr kumimoji="0" lang="en-US" sz="3200" b="0" i="0" u="none" strike="noStrike" kern="1200" cap="none" spc="0" normalizeH="0" baseline="0" noProof="0" dirty="0" smtClean="0">
                <a:ln>
                  <a:noFill/>
                </a:ln>
                <a:solidFill>
                  <a:srgbClr val="00B050"/>
                </a:solidFill>
                <a:effectLst/>
                <a:uLnTx/>
                <a:uFillTx/>
                <a:latin typeface="+mj-lt"/>
                <a:ea typeface="+mj-ea"/>
                <a:cs typeface="+mj-cs"/>
              </a:rPr>
              <a:t>	- script editor, console</a:t>
            </a:r>
            <a:br>
              <a:rPr kumimoji="0" lang="en-US" sz="3200" b="0" i="0" u="none" strike="noStrike" kern="1200" cap="none" spc="0" normalizeH="0" baseline="0" noProof="0" dirty="0" smtClean="0">
                <a:ln>
                  <a:noFill/>
                </a:ln>
                <a:solidFill>
                  <a:srgbClr val="00B050"/>
                </a:solidFill>
                <a:effectLst/>
                <a:uLnTx/>
                <a:uFillTx/>
                <a:latin typeface="+mj-lt"/>
                <a:ea typeface="+mj-ea"/>
                <a:cs typeface="+mj-cs"/>
              </a:rPr>
            </a:br>
            <a:r>
              <a:rPr kumimoji="0" lang="en-US" sz="3200" b="0" i="0" u="none" strike="noStrike" kern="1200" cap="none" spc="0" normalizeH="0" baseline="0" noProof="0" dirty="0" smtClean="0">
                <a:ln>
                  <a:noFill/>
                </a:ln>
                <a:solidFill>
                  <a:srgbClr val="00B050"/>
                </a:solidFill>
                <a:effectLst/>
                <a:uLnTx/>
                <a:uFillTx/>
                <a:latin typeface="+mj-lt"/>
                <a:ea typeface="+mj-ea"/>
                <a:cs typeface="+mj-cs"/>
              </a:rPr>
              <a:t/>
            </a:r>
            <a:br>
              <a:rPr kumimoji="0" lang="en-US" sz="3200" b="0" i="0" u="none" strike="noStrike" kern="1200" cap="none" spc="0" normalizeH="0" baseline="0" noProof="0" dirty="0" smtClean="0">
                <a:ln>
                  <a:noFill/>
                </a:ln>
                <a:solidFill>
                  <a:srgbClr val="00B050"/>
                </a:solidFill>
                <a:effectLst/>
                <a:uLnTx/>
                <a:uFillTx/>
                <a:latin typeface="+mj-lt"/>
                <a:ea typeface="+mj-ea"/>
                <a:cs typeface="+mj-cs"/>
              </a:rPr>
            </a:br>
            <a:r>
              <a:rPr kumimoji="0" lang="en-US" sz="3200" b="0" i="0" u="none" strike="noStrike" kern="1200" cap="none" spc="0" normalizeH="0" baseline="0" noProof="0" dirty="0" smtClean="0">
                <a:ln>
                  <a:noFill/>
                </a:ln>
                <a:solidFill>
                  <a:srgbClr val="00B050"/>
                </a:solidFill>
                <a:effectLst/>
                <a:uLnTx/>
                <a:uFillTx/>
                <a:latin typeface="+mj-lt"/>
                <a:ea typeface="+mj-ea"/>
                <a:cs typeface="+mj-cs"/>
              </a:rPr>
              <a:t>3) workflows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cstate="print"/>
          <a:srcRect/>
          <a:stretch>
            <a:fillRect/>
          </a:stretch>
        </p:blipFill>
        <p:spPr bwMode="auto">
          <a:xfrm>
            <a:off x="539552" y="0"/>
            <a:ext cx="8352928" cy="6925426"/>
          </a:xfrm>
          <a:prstGeom prst="rect">
            <a:avLst/>
          </a:prstGeom>
          <a:noFill/>
          <a:ln w="9525">
            <a:noFill/>
            <a:miter lim="800000"/>
            <a:headEnd/>
            <a:tailEnd/>
          </a:ln>
        </p:spPr>
      </p:pic>
      <p:sp>
        <p:nvSpPr>
          <p:cNvPr id="43011" name="Oval 3"/>
          <p:cNvSpPr>
            <a:spLocks noChangeArrowheads="1"/>
          </p:cNvSpPr>
          <p:nvPr/>
        </p:nvSpPr>
        <p:spPr bwMode="auto">
          <a:xfrm>
            <a:off x="1691680" y="1484784"/>
            <a:ext cx="720725" cy="360040"/>
          </a:xfrm>
          <a:prstGeom prst="ellipse">
            <a:avLst/>
          </a:prstGeom>
          <a:noFill/>
          <a:ln w="9525">
            <a:solidFill>
              <a:srgbClr val="FF0000"/>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1"/>
          <p:cNvPicPr>
            <a:picLocks noChangeAspect="1" noChangeArrowheads="1"/>
          </p:cNvPicPr>
          <p:nvPr/>
        </p:nvPicPr>
        <p:blipFill>
          <a:blip r:embed="rId2" cstate="print"/>
          <a:srcRect/>
          <a:stretch>
            <a:fillRect/>
          </a:stretch>
        </p:blipFill>
        <p:spPr bwMode="auto">
          <a:xfrm>
            <a:off x="255588" y="3843354"/>
            <a:ext cx="8888412" cy="1943100"/>
          </a:xfrm>
          <a:prstGeom prst="rect">
            <a:avLst/>
          </a:prstGeom>
          <a:noFill/>
          <a:ln w="9525">
            <a:noFill/>
            <a:miter lim="800000"/>
            <a:headEnd/>
            <a:tailEnd/>
          </a:ln>
        </p:spPr>
      </p:pic>
      <p:sp>
        <p:nvSpPr>
          <p:cNvPr id="6" name="TextBox 5"/>
          <p:cNvSpPr txBox="1"/>
          <p:nvPr/>
        </p:nvSpPr>
        <p:spPr>
          <a:xfrm>
            <a:off x="642938" y="2541604"/>
            <a:ext cx="1055687" cy="400050"/>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en-US" dirty="0"/>
              <a:t>R world</a:t>
            </a:r>
          </a:p>
        </p:txBody>
      </p:sp>
      <p:sp>
        <p:nvSpPr>
          <p:cNvPr id="7" name="TextBox 6"/>
          <p:cNvSpPr txBox="1"/>
          <p:nvPr/>
        </p:nvSpPr>
        <p:spPr>
          <a:xfrm>
            <a:off x="3500438" y="2557479"/>
            <a:ext cx="2386012" cy="400050"/>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a:spAutoFit/>
          </a:bodyPr>
          <a:lstStyle/>
          <a:p>
            <a:pPr>
              <a:defRPr/>
            </a:pPr>
            <a:r>
              <a:rPr lang="en-US" dirty="0"/>
              <a:t>Java/</a:t>
            </a:r>
            <a:r>
              <a:rPr lang="en-US" dirty="0" err="1"/>
              <a:t>BioUML</a:t>
            </a:r>
            <a:r>
              <a:rPr lang="en-US" dirty="0"/>
              <a:t> world</a:t>
            </a:r>
          </a:p>
        </p:txBody>
      </p:sp>
      <p:sp>
        <p:nvSpPr>
          <p:cNvPr id="40965" name="TextBox 7"/>
          <p:cNvSpPr txBox="1">
            <a:spLocks noChangeArrowheads="1"/>
          </p:cNvSpPr>
          <p:nvPr/>
        </p:nvSpPr>
        <p:spPr bwMode="auto">
          <a:xfrm>
            <a:off x="857250" y="198438"/>
            <a:ext cx="7858125" cy="1754326"/>
          </a:xfrm>
          <a:prstGeom prst="rect">
            <a:avLst/>
          </a:prstGeom>
          <a:noFill/>
          <a:ln w="9525">
            <a:noFill/>
            <a:miter lim="800000"/>
            <a:headEnd/>
            <a:tailEnd/>
          </a:ln>
        </p:spPr>
        <p:txBody>
          <a:bodyPr>
            <a:spAutoFit/>
          </a:bodyPr>
          <a:lstStyle/>
          <a:p>
            <a:pPr algn="ctr"/>
            <a:r>
              <a:rPr lang="en-US" sz="3600" dirty="0">
                <a:solidFill>
                  <a:schemeClr val="accent2"/>
                </a:solidFill>
              </a:rPr>
              <a:t>JavaScript host objects allows</a:t>
            </a:r>
          </a:p>
          <a:p>
            <a:pPr algn="ctr"/>
            <a:r>
              <a:rPr lang="en-US" sz="3600" dirty="0">
                <a:solidFill>
                  <a:schemeClr val="accent2"/>
                </a:solidFill>
              </a:rPr>
              <a:t>to merge R/</a:t>
            </a:r>
            <a:r>
              <a:rPr lang="en-US" sz="3600" dirty="0" err="1">
                <a:solidFill>
                  <a:schemeClr val="accent2"/>
                </a:solidFill>
              </a:rPr>
              <a:t>Bioconductor</a:t>
            </a:r>
            <a:r>
              <a:rPr lang="en-US" sz="3600" dirty="0">
                <a:solidFill>
                  <a:schemeClr val="accent2"/>
                </a:solidFill>
              </a:rPr>
              <a:t> and Java/</a:t>
            </a:r>
            <a:r>
              <a:rPr lang="en-US" sz="3600" dirty="0" err="1">
                <a:solidFill>
                  <a:schemeClr val="accent2"/>
                </a:solidFill>
              </a:rPr>
              <a:t>BioUML</a:t>
            </a:r>
            <a:r>
              <a:rPr lang="en-US" sz="3600" dirty="0">
                <a:solidFill>
                  <a:schemeClr val="accent2"/>
                </a:solidFill>
              </a:rPr>
              <a:t> worlds</a:t>
            </a:r>
          </a:p>
        </p:txBody>
      </p:sp>
      <p:sp>
        <p:nvSpPr>
          <p:cNvPr id="9" name="Овал 8"/>
          <p:cNvSpPr/>
          <p:nvPr/>
        </p:nvSpPr>
        <p:spPr>
          <a:xfrm>
            <a:off x="1000125" y="3843354"/>
            <a:ext cx="2071688" cy="285750"/>
          </a:xfrm>
          <a:prstGeom prst="ellipse">
            <a:avLst/>
          </a:prstGeom>
          <a:no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1" name="Овал 10"/>
          <p:cNvSpPr/>
          <p:nvPr/>
        </p:nvSpPr>
        <p:spPr>
          <a:xfrm>
            <a:off x="1000125" y="4129104"/>
            <a:ext cx="2071688" cy="285750"/>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13" name="Прямая со стрелкой 12"/>
          <p:cNvCxnSpPr>
            <a:stCxn id="9" idx="0"/>
          </p:cNvCxnSpPr>
          <p:nvPr/>
        </p:nvCxnSpPr>
        <p:spPr>
          <a:xfrm rot="16200000" flipV="1">
            <a:off x="1231900" y="3040079"/>
            <a:ext cx="857250" cy="749300"/>
          </a:xfrm>
          <a:prstGeom prst="straightConnector1">
            <a:avLst/>
          </a:prstGeom>
          <a:ln w="28575">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a:stCxn id="11" idx="6"/>
          </p:cNvCxnSpPr>
          <p:nvPr/>
        </p:nvCxnSpPr>
        <p:spPr>
          <a:xfrm flipV="1">
            <a:off x="3071813" y="2986104"/>
            <a:ext cx="1285875" cy="128587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6"/>
          <p:cNvPicPr>
            <a:picLocks noChangeAspect="1" noChangeArrowheads="1"/>
          </p:cNvPicPr>
          <p:nvPr/>
        </p:nvPicPr>
        <p:blipFill>
          <a:blip r:embed="rId2" cstate="print"/>
          <a:srcRect/>
          <a:stretch>
            <a:fillRect/>
          </a:stretch>
        </p:blipFill>
        <p:spPr bwMode="auto">
          <a:xfrm>
            <a:off x="-333375" y="-342900"/>
            <a:ext cx="9810750" cy="754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workflow-creation.png"/>
          <p:cNvPicPr/>
          <p:nvPr/>
        </p:nvPicPr>
        <p:blipFill>
          <a:blip r:embed="rId2" cstate="print"/>
          <a:stretch>
            <a:fillRect/>
          </a:stretch>
        </p:blipFill>
        <p:spPr>
          <a:xfrm>
            <a:off x="250018" y="0"/>
            <a:ext cx="8501090" cy="68580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hip-seq-whole"/>
          <p:cNvPicPr>
            <a:picLocks noChangeAspect="1" noChangeArrowheads="1"/>
          </p:cNvPicPr>
          <p:nvPr/>
        </p:nvPicPr>
        <p:blipFill>
          <a:blip r:embed="rId2" cstate="print"/>
          <a:srcRect/>
          <a:stretch>
            <a:fillRect/>
          </a:stretch>
        </p:blipFill>
        <p:spPr bwMode="auto">
          <a:xfrm>
            <a:off x="0" y="2133600"/>
            <a:ext cx="9144000" cy="3600450"/>
          </a:xfrm>
          <a:prstGeom prst="rect">
            <a:avLst/>
          </a:prstGeom>
          <a:noFill/>
        </p:spPr>
      </p:pic>
      <p:sp>
        <p:nvSpPr>
          <p:cNvPr id="23557" name="Text Box 5"/>
          <p:cNvSpPr txBox="1">
            <a:spLocks noChangeArrowheads="1"/>
          </p:cNvSpPr>
          <p:nvPr/>
        </p:nvSpPr>
        <p:spPr bwMode="auto">
          <a:xfrm>
            <a:off x="827088" y="692150"/>
            <a:ext cx="7777162" cy="762000"/>
          </a:xfrm>
          <a:prstGeom prst="rect">
            <a:avLst/>
          </a:prstGeom>
          <a:noFill/>
          <a:ln w="9525">
            <a:noFill/>
            <a:miter lim="800000"/>
            <a:headEnd/>
            <a:tailEnd/>
          </a:ln>
          <a:effectLst/>
        </p:spPr>
        <p:txBody>
          <a:bodyPr>
            <a:spAutoFit/>
          </a:bodyPr>
          <a:lstStyle/>
          <a:p>
            <a:pPr>
              <a:spcBef>
                <a:spcPct val="50000"/>
              </a:spcBef>
            </a:pPr>
            <a:r>
              <a:rPr lang="en-US" sz="4400" i="0" dirty="0" err="1">
                <a:latin typeface="Calibri" pitchFamily="34" charset="0"/>
              </a:rPr>
              <a:t>ChIP-seq</a:t>
            </a:r>
            <a:r>
              <a:rPr lang="en-US" sz="2400" b="1" dirty="0"/>
              <a:t> </a:t>
            </a:r>
            <a:r>
              <a:rPr lang="en-US" sz="4400" i="0" dirty="0">
                <a:latin typeface="Calibri" pitchFamily="34" charset="0"/>
              </a:rPr>
              <a:t>processing pipeline</a:t>
            </a:r>
            <a:endParaRPr lang="ru-RU" sz="4400" i="0" dirty="0">
              <a:latin typeface="Calibri"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p:cNvPicPr>
            <a:picLocks noChangeAspect="1" noChangeArrowheads="1"/>
          </p:cNvPicPr>
          <p:nvPr/>
        </p:nvPicPr>
        <p:blipFill>
          <a:blip r:embed="rId3" cstate="print"/>
          <a:srcRect/>
          <a:stretch>
            <a:fillRect/>
          </a:stretch>
        </p:blipFill>
        <p:spPr bwMode="auto">
          <a:xfrm>
            <a:off x="43881" y="571480"/>
            <a:ext cx="8957275" cy="6286544"/>
          </a:xfrm>
          <a:prstGeom prst="rect">
            <a:avLst/>
          </a:prstGeom>
          <a:noFill/>
          <a:ln w="9525">
            <a:noFill/>
            <a:miter lim="800000"/>
            <a:headEnd/>
            <a:tailEnd/>
          </a:ln>
          <a:effectLst/>
        </p:spPr>
      </p:pic>
      <p:sp>
        <p:nvSpPr>
          <p:cNvPr id="7" name="Text Box 5"/>
          <p:cNvSpPr txBox="1">
            <a:spLocks noChangeArrowheads="1"/>
          </p:cNvSpPr>
          <p:nvPr/>
        </p:nvSpPr>
        <p:spPr bwMode="auto">
          <a:xfrm>
            <a:off x="683419" y="-13295"/>
            <a:ext cx="7777162" cy="584775"/>
          </a:xfrm>
          <a:prstGeom prst="rect">
            <a:avLst/>
          </a:prstGeom>
          <a:noFill/>
          <a:ln w="9525">
            <a:noFill/>
            <a:miter lim="800000"/>
            <a:headEnd/>
            <a:tailEnd/>
          </a:ln>
          <a:effectLst/>
        </p:spPr>
        <p:txBody>
          <a:bodyPr>
            <a:spAutoFit/>
          </a:bodyPr>
          <a:lstStyle/>
          <a:p>
            <a:pPr algn="ctr">
              <a:spcBef>
                <a:spcPct val="50000"/>
              </a:spcBef>
            </a:pPr>
            <a:r>
              <a:rPr lang="en-US" sz="3200" i="0" dirty="0" smtClean="0">
                <a:latin typeface="Calibri" pitchFamily="34" charset="0"/>
              </a:rPr>
              <a:t>Galaxy – analyses methods</a:t>
            </a:r>
            <a:endParaRPr lang="ru-RU" sz="3200" i="0" dirty="0">
              <a:latin typeface="Calibri"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683419" y="-13295"/>
            <a:ext cx="7777162" cy="584775"/>
          </a:xfrm>
          <a:prstGeom prst="rect">
            <a:avLst/>
          </a:prstGeom>
          <a:noFill/>
          <a:ln w="9525">
            <a:noFill/>
            <a:miter lim="800000"/>
            <a:headEnd/>
            <a:tailEnd/>
          </a:ln>
          <a:effectLst/>
        </p:spPr>
        <p:txBody>
          <a:bodyPr>
            <a:spAutoFit/>
          </a:bodyPr>
          <a:lstStyle/>
          <a:p>
            <a:pPr algn="ctr">
              <a:spcBef>
                <a:spcPct val="50000"/>
              </a:spcBef>
            </a:pPr>
            <a:r>
              <a:rPr lang="en-US" sz="3200" i="0" dirty="0" smtClean="0">
                <a:latin typeface="Calibri" pitchFamily="34" charset="0"/>
              </a:rPr>
              <a:t>Galaxy - workflow</a:t>
            </a:r>
            <a:endParaRPr lang="ru-RU" sz="3200" i="0" dirty="0">
              <a:latin typeface="Calibri" pitchFamily="34" charset="0"/>
            </a:endParaRPr>
          </a:p>
        </p:txBody>
      </p:sp>
      <p:pic>
        <p:nvPicPr>
          <p:cNvPr id="155652" name="Picture 4"/>
          <p:cNvPicPr>
            <a:picLocks noChangeAspect="1" noChangeArrowheads="1"/>
          </p:cNvPicPr>
          <p:nvPr/>
        </p:nvPicPr>
        <p:blipFill>
          <a:blip r:embed="rId3" cstate="print"/>
          <a:srcRect/>
          <a:stretch>
            <a:fillRect/>
          </a:stretch>
        </p:blipFill>
        <p:spPr bwMode="auto">
          <a:xfrm>
            <a:off x="41483" y="500042"/>
            <a:ext cx="9031111" cy="637178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Заголовок 1"/>
          <p:cNvSpPr>
            <a:spLocks noGrp="1"/>
          </p:cNvSpPr>
          <p:nvPr>
            <p:ph type="ctrTitle" idx="4294967295"/>
          </p:nvPr>
        </p:nvSpPr>
        <p:spPr>
          <a:xfrm>
            <a:off x="685800" y="2130425"/>
            <a:ext cx="7772400" cy="1470025"/>
          </a:xfrm>
        </p:spPr>
        <p:txBody>
          <a:bodyPr/>
          <a:lstStyle/>
          <a:p>
            <a:pPr eaLnBrk="1" hangingPunct="1"/>
            <a:r>
              <a:rPr lang="en-US" smtClean="0">
                <a:solidFill>
                  <a:srgbClr val="00B050"/>
                </a:solidFill>
              </a:rPr>
              <a:t>Genome browser</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755650" y="1484313"/>
            <a:ext cx="7848600" cy="2654300"/>
          </a:xfrm>
          <a:prstGeom prst="rect">
            <a:avLst/>
          </a:prstGeom>
          <a:noFill/>
          <a:ln w="9525">
            <a:noFill/>
            <a:miter lim="800000"/>
            <a:headEnd/>
            <a:tailEnd/>
          </a:ln>
        </p:spPr>
        <p:txBody>
          <a:bodyPr>
            <a:spAutoFit/>
          </a:bodyPr>
          <a:lstStyle/>
          <a:p>
            <a:pPr>
              <a:buFontTx/>
              <a:buChar char="•"/>
            </a:pPr>
            <a:r>
              <a:rPr lang="en-US" sz="2800"/>
              <a:t> uses AJAX and HTML5 &lt;canvas&gt; technologies</a:t>
            </a:r>
          </a:p>
          <a:p>
            <a:pPr>
              <a:buFontTx/>
              <a:buChar char="•"/>
            </a:pPr>
            <a:r>
              <a:rPr lang="en-US" sz="2800"/>
              <a:t> interactive - dragging, semantic zoom</a:t>
            </a:r>
          </a:p>
          <a:p>
            <a:pPr>
              <a:buFontTx/>
              <a:buChar char="•"/>
            </a:pPr>
            <a:r>
              <a:rPr lang="en-US" sz="2800"/>
              <a:t> tracks support</a:t>
            </a:r>
          </a:p>
          <a:p>
            <a:pPr lvl="1">
              <a:buFontTx/>
              <a:buChar char="•"/>
            </a:pPr>
            <a:r>
              <a:rPr lang="en-US" sz="2800"/>
              <a:t> Ensembl</a:t>
            </a:r>
          </a:p>
          <a:p>
            <a:pPr lvl="1">
              <a:buFontTx/>
              <a:buChar char="•"/>
            </a:pPr>
            <a:r>
              <a:rPr lang="en-US" sz="2800"/>
              <a:t> DAS-servers</a:t>
            </a:r>
          </a:p>
          <a:p>
            <a:pPr lvl="1">
              <a:buFontTx/>
              <a:buChar char="•"/>
            </a:pPr>
            <a:r>
              <a:rPr lang="en-US" sz="2800"/>
              <a:t> user-loaded BED/GFF/Wiggle files</a:t>
            </a:r>
          </a:p>
        </p:txBody>
      </p:sp>
      <p:sp>
        <p:nvSpPr>
          <p:cNvPr id="35843" name="Rectangle 2"/>
          <p:cNvSpPr>
            <a:spLocks noChangeArrowheads="1"/>
          </p:cNvSpPr>
          <p:nvPr/>
        </p:nvSpPr>
        <p:spPr bwMode="auto">
          <a:xfrm>
            <a:off x="468313" y="476250"/>
            <a:ext cx="8215312" cy="635000"/>
          </a:xfrm>
          <a:prstGeom prst="rect">
            <a:avLst/>
          </a:prstGeom>
          <a:noFill/>
          <a:ln w="9525">
            <a:noFill/>
            <a:miter lim="800000"/>
            <a:headEnd/>
            <a:tailEnd/>
          </a:ln>
        </p:spPr>
        <p:txBody>
          <a:bodyPr/>
          <a:lstStyle/>
          <a:p>
            <a:pPr algn="ctr"/>
            <a:r>
              <a:rPr lang="en-US" sz="3600" dirty="0">
                <a:solidFill>
                  <a:schemeClr val="accent2"/>
                </a:solidFill>
              </a:rPr>
              <a:t>Genome browser:</a:t>
            </a:r>
            <a:r>
              <a:rPr lang="en-US" sz="3600" dirty="0">
                <a:solidFill>
                  <a:srgbClr val="006666"/>
                </a:solidFill>
              </a:rPr>
              <a:t> </a:t>
            </a:r>
            <a:r>
              <a:rPr lang="en-US" sz="3600" dirty="0">
                <a:solidFill>
                  <a:schemeClr val="accent2"/>
                </a:solidFill>
              </a:rPr>
              <a:t>main features</a:t>
            </a:r>
            <a:endParaRPr lang="ru-RU" sz="3600" dirty="0">
              <a:solidFill>
                <a:schemeClr val="accent2"/>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l="9901" t="26187" r="5940" b="12195"/>
          <a:stretch>
            <a:fillRect/>
          </a:stretch>
        </p:blipFill>
        <p:spPr bwMode="auto">
          <a:xfrm>
            <a:off x="604838" y="-115888"/>
            <a:ext cx="7848600" cy="3694113"/>
          </a:xfrm>
          <a:prstGeom prst="rect">
            <a:avLst/>
          </a:prstGeom>
          <a:noFill/>
          <a:ln w="9525">
            <a:noFill/>
            <a:miter lim="800000"/>
            <a:headEnd/>
            <a:tailEnd/>
          </a:ln>
          <a:effectLst/>
        </p:spPr>
      </p:pic>
      <p:pic>
        <p:nvPicPr>
          <p:cNvPr id="33795" name="Picture 3" descr="a2%20animal%20cell.png"/>
          <p:cNvPicPr>
            <a:picLocks noChangeAspect="1" noChangeArrowheads="1"/>
          </p:cNvPicPr>
          <p:nvPr/>
        </p:nvPicPr>
        <p:blipFill>
          <a:blip r:embed="rId3" cstate="print"/>
          <a:srcRect/>
          <a:stretch>
            <a:fillRect/>
          </a:stretch>
        </p:blipFill>
        <p:spPr bwMode="auto">
          <a:xfrm>
            <a:off x="2590800" y="4648200"/>
            <a:ext cx="1600200" cy="1323975"/>
          </a:xfrm>
          <a:prstGeom prst="rect">
            <a:avLst/>
          </a:prstGeom>
          <a:noFill/>
        </p:spPr>
      </p:pic>
      <p:sp>
        <p:nvSpPr>
          <p:cNvPr id="33796" name="AutoShape 4"/>
          <p:cNvSpPr>
            <a:spLocks noChangeArrowheads="1"/>
          </p:cNvSpPr>
          <p:nvPr/>
        </p:nvSpPr>
        <p:spPr bwMode="auto">
          <a:xfrm>
            <a:off x="4648200" y="5105400"/>
            <a:ext cx="1143000" cy="304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p:spPr>
        <p:txBody>
          <a:bodyPr wrap="none" anchor="ctr"/>
          <a:lstStyle/>
          <a:p>
            <a:endParaRPr lang="de-DE"/>
          </a:p>
        </p:txBody>
      </p:sp>
      <p:sp>
        <p:nvSpPr>
          <p:cNvPr id="33797" name="Line 5"/>
          <p:cNvSpPr>
            <a:spLocks noChangeShapeType="1"/>
          </p:cNvSpPr>
          <p:nvPr/>
        </p:nvSpPr>
        <p:spPr bwMode="auto">
          <a:xfrm>
            <a:off x="2209800" y="4267200"/>
            <a:ext cx="533400" cy="381000"/>
          </a:xfrm>
          <a:prstGeom prst="line">
            <a:avLst/>
          </a:prstGeom>
          <a:noFill/>
          <a:ln w="28575">
            <a:solidFill>
              <a:srgbClr val="FF0000"/>
            </a:solidFill>
            <a:round/>
            <a:headEnd/>
            <a:tailEnd type="triangle" w="med" len="med"/>
          </a:ln>
          <a:effectLst/>
        </p:spPr>
        <p:txBody>
          <a:bodyPr/>
          <a:lstStyle/>
          <a:p>
            <a:endParaRPr lang="de-DE"/>
          </a:p>
        </p:txBody>
      </p:sp>
      <p:sp>
        <p:nvSpPr>
          <p:cNvPr id="33798" name="Text Box 6"/>
          <p:cNvSpPr txBox="1">
            <a:spLocks noChangeArrowheads="1"/>
          </p:cNvSpPr>
          <p:nvPr/>
        </p:nvSpPr>
        <p:spPr bwMode="auto">
          <a:xfrm>
            <a:off x="1524000" y="3810000"/>
            <a:ext cx="1054100" cy="457200"/>
          </a:xfrm>
          <a:prstGeom prst="rect">
            <a:avLst/>
          </a:prstGeom>
          <a:noFill/>
          <a:ln w="9525">
            <a:noFill/>
            <a:miter lim="800000"/>
            <a:headEnd/>
            <a:tailEnd/>
          </a:ln>
          <a:effectLst/>
        </p:spPr>
        <p:txBody>
          <a:bodyPr wrap="none">
            <a:spAutoFit/>
          </a:bodyPr>
          <a:lstStyle/>
          <a:p>
            <a:pPr algn="l"/>
            <a:r>
              <a:rPr lang="de-DE" u="sng"/>
              <a:t>TNF-</a:t>
            </a:r>
            <a:r>
              <a:rPr lang="de-DE" u="sng">
                <a:latin typeface="Symbol" pitchFamily="18" charset="2"/>
              </a:rPr>
              <a:t>a</a:t>
            </a:r>
          </a:p>
        </p:txBody>
      </p:sp>
      <p:grpSp>
        <p:nvGrpSpPr>
          <p:cNvPr id="2" name="Group 7"/>
          <p:cNvGrpSpPr>
            <a:grpSpLocks/>
          </p:cNvGrpSpPr>
          <p:nvPr/>
        </p:nvGrpSpPr>
        <p:grpSpPr bwMode="auto">
          <a:xfrm>
            <a:off x="6096000" y="4343400"/>
            <a:ext cx="1887538" cy="1616075"/>
            <a:chOff x="3595" y="2742"/>
            <a:chExt cx="1189" cy="1018"/>
          </a:xfrm>
        </p:grpSpPr>
        <p:sp>
          <p:nvSpPr>
            <p:cNvPr id="33800" name="Rectangle 8"/>
            <p:cNvSpPr>
              <a:spLocks noChangeArrowheads="1"/>
            </p:cNvSpPr>
            <p:nvPr/>
          </p:nvSpPr>
          <p:spPr bwMode="auto">
            <a:xfrm>
              <a:off x="3675" y="2742"/>
              <a:ext cx="1109" cy="950"/>
            </a:xfrm>
            <a:prstGeom prst="rect">
              <a:avLst/>
            </a:prstGeom>
            <a:solidFill>
              <a:srgbClr val="616161"/>
            </a:solidFill>
            <a:ln w="9525">
              <a:noFill/>
              <a:miter lim="800000"/>
              <a:headEnd/>
              <a:tailEnd/>
            </a:ln>
          </p:spPr>
          <p:txBody>
            <a:bodyPr/>
            <a:lstStyle/>
            <a:p>
              <a:endParaRPr lang="de-DE"/>
            </a:p>
          </p:txBody>
        </p:sp>
        <p:pic>
          <p:nvPicPr>
            <p:cNvPr id="33801" name="Picture 9"/>
            <p:cNvPicPr>
              <a:picLocks noChangeAspect="1" noChangeArrowheads="1"/>
            </p:cNvPicPr>
            <p:nvPr/>
          </p:nvPicPr>
          <p:blipFill>
            <a:blip r:embed="rId4" cstate="print"/>
            <a:srcRect/>
            <a:stretch>
              <a:fillRect/>
            </a:stretch>
          </p:blipFill>
          <p:spPr bwMode="auto">
            <a:xfrm>
              <a:off x="3595" y="2810"/>
              <a:ext cx="1110" cy="950"/>
            </a:xfrm>
            <a:prstGeom prst="rect">
              <a:avLst/>
            </a:prstGeom>
            <a:noFill/>
            <a:ln w="9525">
              <a:noFill/>
              <a:miter lim="800000"/>
              <a:headEnd/>
              <a:tailEnd/>
            </a:ln>
          </p:spPr>
        </p:pic>
      </p:grpSp>
      <p:pic>
        <p:nvPicPr>
          <p:cNvPr id="33802" name="Picture 10" descr="http://www1.imperial.ac.uk/_Resources/(F37B47CB-4506-4857-B255-DC3FC60F2B1F)/icam-2expression-large.jpg"/>
          <p:cNvPicPr>
            <a:picLocks noChangeAspect="1" noChangeArrowheads="1"/>
          </p:cNvPicPr>
          <p:nvPr/>
        </p:nvPicPr>
        <p:blipFill>
          <a:blip r:embed="rId5" cstate="print"/>
          <a:srcRect/>
          <a:stretch>
            <a:fillRect/>
          </a:stretch>
        </p:blipFill>
        <p:spPr bwMode="auto">
          <a:xfrm>
            <a:off x="1447800" y="5181600"/>
            <a:ext cx="1074738" cy="941388"/>
          </a:xfrm>
          <a:prstGeom prst="rect">
            <a:avLst/>
          </a:prstGeom>
          <a:noFill/>
        </p:spPr>
      </p:pic>
      <p:sp>
        <p:nvSpPr>
          <p:cNvPr id="33803" name="Text Box 11"/>
          <p:cNvSpPr txBox="1">
            <a:spLocks noChangeArrowheads="1"/>
          </p:cNvSpPr>
          <p:nvPr/>
        </p:nvSpPr>
        <p:spPr bwMode="auto">
          <a:xfrm>
            <a:off x="4800600" y="3810000"/>
            <a:ext cx="4362450" cy="466725"/>
          </a:xfrm>
          <a:prstGeom prst="rect">
            <a:avLst/>
          </a:prstGeom>
          <a:noFill/>
          <a:ln w="9525">
            <a:solidFill>
              <a:schemeClr val="tx1"/>
            </a:solidFill>
            <a:miter lim="800000"/>
            <a:headEnd/>
            <a:tailEnd/>
          </a:ln>
          <a:effectLst/>
        </p:spPr>
        <p:txBody>
          <a:bodyPr wrap="none">
            <a:spAutoFit/>
          </a:bodyPr>
          <a:lstStyle/>
          <a:p>
            <a:pPr algn="l"/>
            <a:r>
              <a:rPr lang="de-DE"/>
              <a:t>117 differentially expressed genes</a:t>
            </a:r>
          </a:p>
        </p:txBody>
      </p:sp>
      <p:grpSp>
        <p:nvGrpSpPr>
          <p:cNvPr id="3" name="Group 12"/>
          <p:cNvGrpSpPr>
            <a:grpSpLocks/>
          </p:cNvGrpSpPr>
          <p:nvPr/>
        </p:nvGrpSpPr>
        <p:grpSpPr bwMode="auto">
          <a:xfrm>
            <a:off x="6477000" y="4572000"/>
            <a:ext cx="1079500" cy="1079500"/>
            <a:chOff x="4656" y="3264"/>
            <a:chExt cx="680" cy="680"/>
          </a:xfrm>
        </p:grpSpPr>
        <p:sp>
          <p:nvSpPr>
            <p:cNvPr id="33805" name="Oval 13"/>
            <p:cNvSpPr>
              <a:spLocks noChangeArrowheads="1"/>
            </p:cNvSpPr>
            <p:nvPr/>
          </p:nvSpPr>
          <p:spPr bwMode="auto">
            <a:xfrm>
              <a:off x="4656" y="3312"/>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3806" name="Oval 14"/>
            <p:cNvSpPr>
              <a:spLocks noChangeArrowheads="1"/>
            </p:cNvSpPr>
            <p:nvPr/>
          </p:nvSpPr>
          <p:spPr bwMode="auto">
            <a:xfrm>
              <a:off x="4800" y="3360"/>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3807" name="Oval 15"/>
            <p:cNvSpPr>
              <a:spLocks noChangeArrowheads="1"/>
            </p:cNvSpPr>
            <p:nvPr/>
          </p:nvSpPr>
          <p:spPr bwMode="auto">
            <a:xfrm>
              <a:off x="4704" y="3504"/>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3808" name="Oval 16"/>
            <p:cNvSpPr>
              <a:spLocks noChangeArrowheads="1"/>
            </p:cNvSpPr>
            <p:nvPr/>
          </p:nvSpPr>
          <p:spPr bwMode="auto">
            <a:xfrm>
              <a:off x="4992" y="3264"/>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3809" name="Oval 17"/>
            <p:cNvSpPr>
              <a:spLocks noChangeArrowheads="1"/>
            </p:cNvSpPr>
            <p:nvPr/>
          </p:nvSpPr>
          <p:spPr bwMode="auto">
            <a:xfrm>
              <a:off x="4944" y="3408"/>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3810" name="Oval 18"/>
            <p:cNvSpPr>
              <a:spLocks noChangeArrowheads="1"/>
            </p:cNvSpPr>
            <p:nvPr/>
          </p:nvSpPr>
          <p:spPr bwMode="auto">
            <a:xfrm>
              <a:off x="5136" y="3696"/>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3811" name="Oval 19"/>
            <p:cNvSpPr>
              <a:spLocks noChangeArrowheads="1"/>
            </p:cNvSpPr>
            <p:nvPr/>
          </p:nvSpPr>
          <p:spPr bwMode="auto">
            <a:xfrm>
              <a:off x="5040" y="3888"/>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3812" name="Oval 20"/>
            <p:cNvSpPr>
              <a:spLocks noChangeArrowheads="1"/>
            </p:cNvSpPr>
            <p:nvPr/>
          </p:nvSpPr>
          <p:spPr bwMode="auto">
            <a:xfrm>
              <a:off x="4800" y="3840"/>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3813" name="Oval 21"/>
            <p:cNvSpPr>
              <a:spLocks noChangeArrowheads="1"/>
            </p:cNvSpPr>
            <p:nvPr/>
          </p:nvSpPr>
          <p:spPr bwMode="auto">
            <a:xfrm>
              <a:off x="5280" y="3408"/>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7" descr="?attid=0"/>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ru-RU"/>
          </a:p>
        </p:txBody>
      </p:sp>
      <p:pic>
        <p:nvPicPr>
          <p:cNvPr id="36867" name="Picture 9" descr="chromosome_overview"/>
          <p:cNvPicPr>
            <a:picLocks noChangeAspect="1" noChangeArrowheads="1"/>
          </p:cNvPicPr>
          <p:nvPr/>
        </p:nvPicPr>
        <p:blipFill>
          <a:blip r:embed="rId2" cstate="print"/>
          <a:srcRect/>
          <a:stretch>
            <a:fillRect/>
          </a:stretch>
        </p:blipFill>
        <p:spPr bwMode="auto">
          <a:xfrm>
            <a:off x="0" y="0"/>
            <a:ext cx="9144000" cy="742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6" descr="nucleotides"/>
          <p:cNvPicPr>
            <a:picLocks noChangeAspect="1" noChangeArrowheads="1"/>
          </p:cNvPicPr>
          <p:nvPr/>
        </p:nvPicPr>
        <p:blipFill>
          <a:blip r:embed="rId2" cstate="print"/>
          <a:srcRect/>
          <a:stretch>
            <a:fillRect/>
          </a:stretch>
        </p:blipFill>
        <p:spPr bwMode="auto">
          <a:xfrm>
            <a:off x="-36513" y="-168275"/>
            <a:ext cx="9180513" cy="762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10"/>
          </p:nvPr>
        </p:nvSpPr>
        <p:spPr bwMode="auto">
          <a:noFill/>
          <a:ln>
            <a:miter lim="800000"/>
            <a:headEnd/>
            <a:tailEnd/>
          </a:ln>
        </p:spPr>
        <p:txBody>
          <a:bodyPr/>
          <a:lstStyle/>
          <a:p>
            <a:fld id="{9E57CCF0-E2D1-482C-B10C-D423E89DA1B6}" type="datetime1">
              <a:rPr lang="en-GB" smtClean="0"/>
              <a:pPr/>
              <a:t>07/09/2011</a:t>
            </a:fld>
            <a:endParaRPr lang="en-US" smtClean="0"/>
          </a:p>
        </p:txBody>
      </p:sp>
      <p:sp>
        <p:nvSpPr>
          <p:cNvPr id="5" name="Rectangle 4"/>
          <p:cNvSpPr txBox="1">
            <a:spLocks noChangeArrowheads="1"/>
          </p:cNvSpPr>
          <p:nvPr/>
        </p:nvSpPr>
        <p:spPr>
          <a:xfrm>
            <a:off x="1187450" y="0"/>
            <a:ext cx="7772400" cy="1143000"/>
          </a:xfrm>
          <a:prstGeom prst="rect">
            <a:avLst/>
          </a:prstGeom>
        </p:spPr>
        <p:txBody>
          <a:bodyPr/>
          <a:lstStyle/>
          <a:p>
            <a:pPr algn="r" eaLnBrk="1" hangingPunct="1">
              <a:defRPr/>
            </a:pPr>
            <a:r>
              <a:rPr lang="en-US" sz="2800" b="1" kern="0" dirty="0">
                <a:solidFill>
                  <a:srgbClr val="0C09ED"/>
                </a:solidFill>
                <a:latin typeface="Chalkboard" charset="0"/>
                <a:ea typeface="+mj-ea"/>
                <a:cs typeface="+mj-cs"/>
              </a:rPr>
              <a:t>Apoptosis versus </a:t>
            </a:r>
            <a:r>
              <a:rPr lang="en-US" sz="2800" b="1" kern="0" dirty="0" smtClean="0">
                <a:solidFill>
                  <a:srgbClr val="0C09ED"/>
                </a:solidFill>
                <a:latin typeface="Chalkboard" charset="0"/>
                <a:ea typeface="+mj-ea"/>
                <a:cs typeface="+mj-cs"/>
              </a:rPr>
              <a:t>survival </a:t>
            </a:r>
            <a:r>
              <a:rPr lang="en-US" sz="2800" b="1" kern="0" dirty="0">
                <a:solidFill>
                  <a:srgbClr val="0C09ED"/>
                </a:solidFill>
                <a:latin typeface="Chalkboard" charset="0"/>
                <a:ea typeface="+mj-ea"/>
                <a:cs typeface="+mj-cs"/>
              </a:rPr>
              <a:t>of cancer cells</a:t>
            </a:r>
          </a:p>
        </p:txBody>
      </p:sp>
      <p:pic>
        <p:nvPicPr>
          <p:cNvPr id="16390" name="Picture 7"/>
          <p:cNvPicPr>
            <a:picLocks noChangeAspect="1" noChangeArrowheads="1"/>
          </p:cNvPicPr>
          <p:nvPr/>
        </p:nvPicPr>
        <p:blipFill>
          <a:blip r:embed="rId2" cstate="print">
            <a:lum contrast="48000"/>
          </a:blip>
          <a:srcRect l="50769" t="23087" r="24699"/>
          <a:stretch>
            <a:fillRect/>
          </a:stretch>
        </p:blipFill>
        <p:spPr bwMode="auto">
          <a:xfrm>
            <a:off x="3635896" y="4869160"/>
            <a:ext cx="2208212" cy="1638300"/>
          </a:xfrm>
          <a:prstGeom prst="rect">
            <a:avLst/>
          </a:prstGeom>
          <a:noFill/>
          <a:ln w="9525">
            <a:noFill/>
            <a:miter lim="800000"/>
            <a:headEnd/>
            <a:tailEnd/>
          </a:ln>
        </p:spPr>
      </p:pic>
      <p:grpSp>
        <p:nvGrpSpPr>
          <p:cNvPr id="2" name="Group 49"/>
          <p:cNvGrpSpPr>
            <a:grpSpLocks/>
          </p:cNvGrpSpPr>
          <p:nvPr/>
        </p:nvGrpSpPr>
        <p:grpSpPr bwMode="auto">
          <a:xfrm>
            <a:off x="3002632" y="1196975"/>
            <a:ext cx="3657600" cy="3504366"/>
            <a:chOff x="4874840" y="1196752"/>
            <a:chExt cx="3657600" cy="3504927"/>
          </a:xfrm>
        </p:grpSpPr>
        <p:pic>
          <p:nvPicPr>
            <p:cNvPr id="16406" name="Picture 2"/>
            <p:cNvPicPr>
              <a:picLocks noChangeAspect="1" noChangeArrowheads="1"/>
            </p:cNvPicPr>
            <p:nvPr/>
          </p:nvPicPr>
          <p:blipFill>
            <a:blip r:embed="rId3" cstate="print"/>
            <a:srcRect l="24547" t="16304" r="22501" b="24213"/>
            <a:stretch>
              <a:fillRect/>
            </a:stretch>
          </p:blipFill>
          <p:spPr bwMode="auto">
            <a:xfrm>
              <a:off x="4874840" y="2564904"/>
              <a:ext cx="3657600" cy="2136775"/>
            </a:xfrm>
            <a:prstGeom prst="rect">
              <a:avLst/>
            </a:prstGeom>
            <a:noFill/>
            <a:ln w="9525">
              <a:noFill/>
              <a:miter lim="800000"/>
              <a:headEnd/>
              <a:tailEnd/>
            </a:ln>
          </p:spPr>
        </p:pic>
        <p:pic>
          <p:nvPicPr>
            <p:cNvPr id="16408" name="Picture 19" descr="http://www.scbt.com/es/images/gels/69213.jpg"/>
            <p:cNvPicPr>
              <a:picLocks noChangeAspect="1" noChangeArrowheads="1"/>
            </p:cNvPicPr>
            <p:nvPr/>
          </p:nvPicPr>
          <p:blipFill>
            <a:blip r:embed="rId4" cstate="print"/>
            <a:srcRect/>
            <a:stretch>
              <a:fillRect/>
            </a:stretch>
          </p:blipFill>
          <p:spPr bwMode="auto">
            <a:xfrm>
              <a:off x="5580112" y="1196752"/>
              <a:ext cx="1512168" cy="449388"/>
            </a:xfrm>
            <a:prstGeom prst="rect">
              <a:avLst/>
            </a:prstGeom>
            <a:noFill/>
            <a:ln w="9525">
              <a:noFill/>
              <a:miter lim="800000"/>
              <a:headEnd/>
              <a:tailEnd/>
            </a:ln>
          </p:spPr>
        </p:pic>
        <p:grpSp>
          <p:nvGrpSpPr>
            <p:cNvPr id="3" name="Group 24"/>
            <p:cNvGrpSpPr>
              <a:grpSpLocks/>
            </p:cNvGrpSpPr>
            <p:nvPr/>
          </p:nvGrpSpPr>
          <p:grpSpPr bwMode="auto">
            <a:xfrm>
              <a:off x="6228184" y="1628800"/>
              <a:ext cx="288032" cy="864096"/>
              <a:chOff x="1547664" y="1628800"/>
              <a:chExt cx="288032" cy="864096"/>
            </a:xfrm>
          </p:grpSpPr>
          <p:sp>
            <p:nvSpPr>
              <p:cNvPr id="26" name="Flowchart: Magnetic Disk 25"/>
              <p:cNvSpPr/>
              <p:nvPr/>
            </p:nvSpPr>
            <p:spPr bwMode="auto">
              <a:xfrm>
                <a:off x="1548457" y="1700070"/>
                <a:ext cx="287338" cy="792289"/>
              </a:xfrm>
              <a:prstGeom prst="flowChartMagneticDisk">
                <a:avLst/>
              </a:prstGeom>
              <a:solidFill>
                <a:schemeClr val="bg1">
                  <a:lumMod val="40000"/>
                  <a:lumOff val="60000"/>
                </a:schemeClr>
              </a:solidFill>
              <a:ln w="9525" cap="flat" cmpd="sng" algn="ctr">
                <a:noFill/>
                <a:prstDash val="solid"/>
                <a:round/>
                <a:headEnd type="none" w="med" len="med"/>
                <a:tailEnd type="none" w="med" len="med"/>
              </a:ln>
              <a:effectLst/>
            </p:spPr>
            <p:txBody>
              <a:bodyPr/>
              <a:lstStyle/>
              <a:p>
                <a:pPr>
                  <a:defRPr/>
                </a:pPr>
                <a:endParaRPr lang="de-DE"/>
              </a:p>
            </p:txBody>
          </p:sp>
          <p:sp>
            <p:nvSpPr>
              <p:cNvPr id="16415" name="Rectangle 26"/>
              <p:cNvSpPr>
                <a:spLocks noChangeArrowheads="1"/>
              </p:cNvSpPr>
              <p:nvPr/>
            </p:nvSpPr>
            <p:spPr bwMode="auto">
              <a:xfrm>
                <a:off x="1547664" y="1628800"/>
                <a:ext cx="288032" cy="216024"/>
              </a:xfrm>
              <a:prstGeom prst="rect">
                <a:avLst/>
              </a:prstGeom>
              <a:solidFill>
                <a:srgbClr val="FFFFFF"/>
              </a:solidFill>
              <a:ln w="9525" algn="ctr">
                <a:noFill/>
                <a:round/>
                <a:headEnd/>
                <a:tailEnd/>
              </a:ln>
            </p:spPr>
            <p:txBody>
              <a:bodyPr/>
              <a:lstStyle/>
              <a:p>
                <a:endParaRPr lang="de-DE"/>
              </a:p>
            </p:txBody>
          </p:sp>
        </p:grpSp>
        <p:grpSp>
          <p:nvGrpSpPr>
            <p:cNvPr id="4" name="Group 27"/>
            <p:cNvGrpSpPr>
              <a:grpSpLocks/>
            </p:cNvGrpSpPr>
            <p:nvPr/>
          </p:nvGrpSpPr>
          <p:grpSpPr bwMode="auto">
            <a:xfrm>
              <a:off x="6246242" y="1628800"/>
              <a:ext cx="248568" cy="842541"/>
              <a:chOff x="1547664" y="1598274"/>
              <a:chExt cx="288032" cy="894622"/>
            </a:xfrm>
          </p:grpSpPr>
          <p:sp>
            <p:nvSpPr>
              <p:cNvPr id="16412" name="Flowchart: Magnetic Disk 28"/>
              <p:cNvSpPr>
                <a:spLocks noChangeArrowheads="1"/>
              </p:cNvSpPr>
              <p:nvPr/>
            </p:nvSpPr>
            <p:spPr bwMode="auto">
              <a:xfrm>
                <a:off x="1547664" y="1700808"/>
                <a:ext cx="288032" cy="792088"/>
              </a:xfrm>
              <a:prstGeom prst="flowChartMagneticDisk">
                <a:avLst/>
              </a:prstGeom>
              <a:solidFill>
                <a:schemeClr val="accent1"/>
              </a:solidFill>
              <a:ln w="9525" algn="ctr">
                <a:solidFill>
                  <a:srgbClr val="FF0000"/>
                </a:solidFill>
                <a:round/>
                <a:headEnd/>
                <a:tailEnd/>
              </a:ln>
            </p:spPr>
            <p:txBody>
              <a:bodyPr/>
              <a:lstStyle/>
              <a:p>
                <a:endParaRPr lang="de-DE"/>
              </a:p>
            </p:txBody>
          </p:sp>
          <p:sp>
            <p:nvSpPr>
              <p:cNvPr id="16413" name="Rectangle 29"/>
              <p:cNvSpPr>
                <a:spLocks noChangeArrowheads="1"/>
              </p:cNvSpPr>
              <p:nvPr/>
            </p:nvSpPr>
            <p:spPr bwMode="auto">
              <a:xfrm>
                <a:off x="1556315" y="1598274"/>
                <a:ext cx="270413" cy="764591"/>
              </a:xfrm>
              <a:prstGeom prst="rect">
                <a:avLst/>
              </a:prstGeom>
              <a:solidFill>
                <a:srgbClr val="FFFFFF"/>
              </a:solidFill>
              <a:ln w="9525" algn="ctr">
                <a:noFill/>
                <a:round/>
                <a:headEnd/>
                <a:tailEnd/>
              </a:ln>
            </p:spPr>
            <p:txBody>
              <a:bodyPr/>
              <a:lstStyle/>
              <a:p>
                <a:endParaRPr lang="de-DE"/>
              </a:p>
            </p:txBody>
          </p:sp>
        </p:grpSp>
        <p:sp>
          <p:nvSpPr>
            <p:cNvPr id="16411" name="Down Arrow 30"/>
            <p:cNvSpPr>
              <a:spLocks noChangeArrowheads="1"/>
            </p:cNvSpPr>
            <p:nvPr/>
          </p:nvSpPr>
          <p:spPr bwMode="auto">
            <a:xfrm>
              <a:off x="6300192" y="1556792"/>
              <a:ext cx="144016" cy="216024"/>
            </a:xfrm>
            <a:prstGeom prst="downArrow">
              <a:avLst>
                <a:gd name="adj1" fmla="val 50000"/>
                <a:gd name="adj2" fmla="val 50000"/>
              </a:avLst>
            </a:prstGeom>
            <a:solidFill>
              <a:schemeClr val="accent1"/>
            </a:solidFill>
            <a:ln w="9525" algn="ctr">
              <a:noFill/>
              <a:round/>
              <a:headEnd/>
              <a:tailEnd/>
            </a:ln>
          </p:spPr>
          <p:txBody>
            <a:bodyPr/>
            <a:lstStyle/>
            <a:p>
              <a:endParaRPr lang="de-DE"/>
            </a:p>
          </p:txBody>
        </p:sp>
      </p:grpSp>
      <p:grpSp>
        <p:nvGrpSpPr>
          <p:cNvPr id="6" name="Group 50"/>
          <p:cNvGrpSpPr>
            <a:grpSpLocks/>
          </p:cNvGrpSpPr>
          <p:nvPr/>
        </p:nvGrpSpPr>
        <p:grpSpPr bwMode="auto">
          <a:xfrm>
            <a:off x="5795044" y="1268413"/>
            <a:ext cx="608013" cy="2232025"/>
            <a:chOff x="7668344" y="1268760"/>
            <a:chExt cx="607859" cy="2232248"/>
          </a:xfrm>
        </p:grpSpPr>
        <p:grpSp>
          <p:nvGrpSpPr>
            <p:cNvPr id="7" name="Group 33"/>
            <p:cNvGrpSpPr>
              <a:grpSpLocks/>
            </p:cNvGrpSpPr>
            <p:nvPr/>
          </p:nvGrpSpPr>
          <p:grpSpPr bwMode="auto">
            <a:xfrm>
              <a:off x="7812360" y="2348880"/>
              <a:ext cx="288032" cy="864096"/>
              <a:chOff x="1547664" y="1628800"/>
              <a:chExt cx="288032" cy="864096"/>
            </a:xfrm>
          </p:grpSpPr>
          <p:sp>
            <p:nvSpPr>
              <p:cNvPr id="35" name="Flowchart: Magnetic Disk 34"/>
              <p:cNvSpPr/>
              <p:nvPr/>
            </p:nvSpPr>
            <p:spPr bwMode="auto">
              <a:xfrm>
                <a:off x="1548075" y="1699732"/>
                <a:ext cx="287264" cy="793829"/>
              </a:xfrm>
              <a:prstGeom prst="flowChartMagneticDisk">
                <a:avLst/>
              </a:prstGeom>
              <a:solidFill>
                <a:schemeClr val="bg1">
                  <a:lumMod val="40000"/>
                  <a:lumOff val="60000"/>
                </a:schemeClr>
              </a:solidFill>
              <a:ln w="9525" cap="flat" cmpd="sng" algn="ctr">
                <a:noFill/>
                <a:prstDash val="solid"/>
                <a:round/>
                <a:headEnd type="none" w="med" len="med"/>
                <a:tailEnd type="none" w="med" len="med"/>
              </a:ln>
              <a:effectLst/>
            </p:spPr>
            <p:txBody>
              <a:bodyPr/>
              <a:lstStyle/>
              <a:p>
                <a:pPr>
                  <a:defRPr/>
                </a:pPr>
                <a:endParaRPr lang="de-DE"/>
              </a:p>
            </p:txBody>
          </p:sp>
          <p:sp>
            <p:nvSpPr>
              <p:cNvPr id="16405" name="Rectangle 35"/>
              <p:cNvSpPr>
                <a:spLocks noChangeArrowheads="1"/>
              </p:cNvSpPr>
              <p:nvPr/>
            </p:nvSpPr>
            <p:spPr bwMode="auto">
              <a:xfrm>
                <a:off x="1547664" y="1628800"/>
                <a:ext cx="288032" cy="216024"/>
              </a:xfrm>
              <a:prstGeom prst="rect">
                <a:avLst/>
              </a:prstGeom>
              <a:solidFill>
                <a:srgbClr val="FFFFFF"/>
              </a:solidFill>
              <a:ln w="9525" algn="ctr">
                <a:noFill/>
                <a:round/>
                <a:headEnd/>
                <a:tailEnd/>
              </a:ln>
            </p:spPr>
            <p:txBody>
              <a:bodyPr/>
              <a:lstStyle/>
              <a:p>
                <a:endParaRPr lang="de-DE"/>
              </a:p>
            </p:txBody>
          </p:sp>
        </p:grpSp>
        <p:grpSp>
          <p:nvGrpSpPr>
            <p:cNvPr id="8" name="Group 36"/>
            <p:cNvGrpSpPr>
              <a:grpSpLocks/>
            </p:cNvGrpSpPr>
            <p:nvPr/>
          </p:nvGrpSpPr>
          <p:grpSpPr bwMode="auto">
            <a:xfrm>
              <a:off x="7830418" y="2348880"/>
              <a:ext cx="248568" cy="842541"/>
              <a:chOff x="1547664" y="1598274"/>
              <a:chExt cx="288032" cy="894622"/>
            </a:xfrm>
          </p:grpSpPr>
          <p:sp>
            <p:nvSpPr>
              <p:cNvPr id="16402" name="Flowchart: Magnetic Disk 37"/>
              <p:cNvSpPr>
                <a:spLocks noChangeArrowheads="1"/>
              </p:cNvSpPr>
              <p:nvPr/>
            </p:nvSpPr>
            <p:spPr bwMode="auto">
              <a:xfrm>
                <a:off x="1547664" y="1700808"/>
                <a:ext cx="288032" cy="792088"/>
              </a:xfrm>
              <a:prstGeom prst="flowChartMagneticDisk">
                <a:avLst/>
              </a:prstGeom>
              <a:solidFill>
                <a:srgbClr val="3399FF"/>
              </a:solidFill>
              <a:ln w="9525" algn="ctr">
                <a:solidFill>
                  <a:srgbClr val="FF0000"/>
                </a:solidFill>
                <a:round/>
                <a:headEnd/>
                <a:tailEnd/>
              </a:ln>
            </p:spPr>
            <p:txBody>
              <a:bodyPr/>
              <a:lstStyle/>
              <a:p>
                <a:endParaRPr lang="de-DE" dirty="0">
                  <a:solidFill>
                    <a:srgbClr val="C00000"/>
                  </a:solidFill>
                </a:endParaRPr>
              </a:p>
            </p:txBody>
          </p:sp>
          <p:sp>
            <p:nvSpPr>
              <p:cNvPr id="16403" name="Rectangle 38"/>
              <p:cNvSpPr>
                <a:spLocks noChangeArrowheads="1"/>
              </p:cNvSpPr>
              <p:nvPr/>
            </p:nvSpPr>
            <p:spPr bwMode="auto">
              <a:xfrm>
                <a:off x="1547664" y="1598274"/>
                <a:ext cx="288032" cy="764591"/>
              </a:xfrm>
              <a:prstGeom prst="rect">
                <a:avLst/>
              </a:prstGeom>
              <a:solidFill>
                <a:srgbClr val="FFFFFF"/>
              </a:solidFill>
              <a:ln w="9525" algn="ctr">
                <a:noFill/>
                <a:round/>
                <a:headEnd/>
                <a:tailEnd/>
              </a:ln>
            </p:spPr>
            <p:txBody>
              <a:bodyPr/>
              <a:lstStyle/>
              <a:p>
                <a:endParaRPr lang="de-DE"/>
              </a:p>
            </p:txBody>
          </p:sp>
        </p:grpSp>
        <p:sp>
          <p:nvSpPr>
            <p:cNvPr id="16398" name="Down Arrow 39"/>
            <p:cNvSpPr>
              <a:spLocks noChangeArrowheads="1"/>
            </p:cNvSpPr>
            <p:nvPr/>
          </p:nvSpPr>
          <p:spPr bwMode="auto">
            <a:xfrm>
              <a:off x="7884368" y="2276872"/>
              <a:ext cx="144016" cy="216024"/>
            </a:xfrm>
            <a:prstGeom prst="downArrow">
              <a:avLst>
                <a:gd name="adj1" fmla="val 50000"/>
                <a:gd name="adj2" fmla="val 50000"/>
              </a:avLst>
            </a:prstGeom>
            <a:solidFill>
              <a:srgbClr val="0099FF"/>
            </a:solidFill>
            <a:ln w="9525" algn="ctr">
              <a:noFill/>
              <a:round/>
              <a:headEnd/>
              <a:tailEnd/>
            </a:ln>
          </p:spPr>
          <p:txBody>
            <a:bodyPr/>
            <a:lstStyle/>
            <a:p>
              <a:endParaRPr lang="de-DE"/>
            </a:p>
          </p:txBody>
        </p:sp>
        <p:cxnSp>
          <p:nvCxnSpPr>
            <p:cNvPr id="16399" name="Straight Connector 41"/>
            <p:cNvCxnSpPr>
              <a:cxnSpLocks noChangeShapeType="1"/>
            </p:cNvCxnSpPr>
            <p:nvPr/>
          </p:nvCxnSpPr>
          <p:spPr bwMode="auto">
            <a:xfrm rot="5400000">
              <a:off x="7848364" y="3392996"/>
              <a:ext cx="216024" cy="0"/>
            </a:xfrm>
            <a:prstGeom prst="line">
              <a:avLst/>
            </a:prstGeom>
            <a:noFill/>
            <a:ln w="38100" algn="ctr">
              <a:solidFill>
                <a:schemeClr val="tx1"/>
              </a:solidFill>
              <a:round/>
              <a:headEnd/>
              <a:tailEnd/>
            </a:ln>
          </p:spPr>
        </p:cxnSp>
        <p:cxnSp>
          <p:nvCxnSpPr>
            <p:cNvPr id="16400" name="Straight Connector 43"/>
            <p:cNvCxnSpPr>
              <a:cxnSpLocks noChangeShapeType="1"/>
            </p:cNvCxnSpPr>
            <p:nvPr/>
          </p:nvCxnSpPr>
          <p:spPr bwMode="auto">
            <a:xfrm>
              <a:off x="7837934" y="3495675"/>
              <a:ext cx="216024" cy="0"/>
            </a:xfrm>
            <a:prstGeom prst="line">
              <a:avLst/>
            </a:prstGeom>
            <a:noFill/>
            <a:ln w="28575" algn="ctr">
              <a:solidFill>
                <a:schemeClr val="tx1"/>
              </a:solidFill>
              <a:round/>
              <a:headEnd/>
              <a:tailEnd/>
            </a:ln>
          </p:spPr>
        </p:cxnSp>
        <p:sp>
          <p:nvSpPr>
            <p:cNvPr id="49" name="TextBox 48"/>
            <p:cNvSpPr txBox="1"/>
            <p:nvPr/>
          </p:nvSpPr>
          <p:spPr>
            <a:xfrm>
              <a:off x="7668344" y="1268760"/>
              <a:ext cx="607859" cy="1108186"/>
            </a:xfrm>
            <a:prstGeom prst="rect">
              <a:avLst/>
            </a:prstGeom>
            <a:noFill/>
          </p:spPr>
          <p:txBody>
            <a:bodyPr wrap="none">
              <a:spAutoFit/>
            </a:bodyPr>
            <a:lstStyle/>
            <a:p>
              <a:pPr>
                <a:defRPr/>
              </a:pPr>
              <a:r>
                <a:rPr lang="de-DE" sz="6600" b="1" dirty="0">
                  <a:solidFill>
                    <a:schemeClr val="accent3">
                      <a:lumMod val="50000"/>
                    </a:schemeClr>
                  </a:solidFill>
                </a:rPr>
                <a:t>?</a:t>
              </a:r>
              <a:endParaRPr lang="de-DE" sz="4000" b="1" dirty="0">
                <a:solidFill>
                  <a:schemeClr val="accent3">
                    <a:lumMod val="50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1"/>
          <p:cNvSpPr>
            <a:spLocks noGrp="1"/>
          </p:cNvSpPr>
          <p:nvPr>
            <p:ph type="dt" sz="quarter" idx="10"/>
          </p:nvPr>
        </p:nvSpPr>
        <p:spPr bwMode="auto">
          <a:noFill/>
          <a:ln>
            <a:miter lim="800000"/>
            <a:headEnd/>
            <a:tailEnd/>
          </a:ln>
        </p:spPr>
        <p:txBody>
          <a:bodyPr/>
          <a:lstStyle/>
          <a:p>
            <a:fld id="{2D74D785-081E-4ACF-B85B-B7031C660396}" type="datetime1">
              <a:rPr lang="en-GB" smtClean="0"/>
              <a:pPr/>
              <a:t>07/09/2011</a:t>
            </a:fld>
            <a:endParaRPr lang="en-US" smtClean="0"/>
          </a:p>
        </p:txBody>
      </p:sp>
      <p:grpSp>
        <p:nvGrpSpPr>
          <p:cNvPr id="2" name="Group 4"/>
          <p:cNvGrpSpPr>
            <a:grpSpLocks/>
          </p:cNvGrpSpPr>
          <p:nvPr/>
        </p:nvGrpSpPr>
        <p:grpSpPr bwMode="auto">
          <a:xfrm>
            <a:off x="5008563" y="5189538"/>
            <a:ext cx="2370137" cy="1192212"/>
            <a:chOff x="1296" y="2928"/>
            <a:chExt cx="2256" cy="1200"/>
          </a:xfrm>
        </p:grpSpPr>
        <p:sp>
          <p:nvSpPr>
            <p:cNvPr id="4" name="Rectangle 5"/>
            <p:cNvSpPr>
              <a:spLocks noChangeArrowheads="1"/>
            </p:cNvSpPr>
            <p:nvPr/>
          </p:nvSpPr>
          <p:spPr bwMode="auto">
            <a:xfrm>
              <a:off x="1296" y="3024"/>
              <a:ext cx="2256" cy="46"/>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20531" name="Line 6"/>
            <p:cNvSpPr>
              <a:spLocks noChangeShapeType="1"/>
            </p:cNvSpPr>
            <p:nvPr/>
          </p:nvSpPr>
          <p:spPr bwMode="auto">
            <a:xfrm flipV="1">
              <a:off x="3168" y="2928"/>
              <a:ext cx="0" cy="96"/>
            </a:xfrm>
            <a:prstGeom prst="line">
              <a:avLst/>
            </a:prstGeom>
            <a:noFill/>
            <a:ln w="31750">
              <a:solidFill>
                <a:schemeClr val="tx1"/>
              </a:solidFill>
              <a:round/>
              <a:headEnd/>
              <a:tailEnd/>
            </a:ln>
          </p:spPr>
          <p:txBody>
            <a:bodyPr/>
            <a:lstStyle/>
            <a:p>
              <a:endParaRPr lang="de-DE"/>
            </a:p>
          </p:txBody>
        </p:sp>
        <p:sp>
          <p:nvSpPr>
            <p:cNvPr id="20532" name="Line 7"/>
            <p:cNvSpPr>
              <a:spLocks noChangeShapeType="1"/>
            </p:cNvSpPr>
            <p:nvPr/>
          </p:nvSpPr>
          <p:spPr bwMode="auto">
            <a:xfrm>
              <a:off x="3168" y="2928"/>
              <a:ext cx="192" cy="0"/>
            </a:xfrm>
            <a:prstGeom prst="line">
              <a:avLst/>
            </a:prstGeom>
            <a:noFill/>
            <a:ln w="31750">
              <a:solidFill>
                <a:schemeClr val="tx1"/>
              </a:solidFill>
              <a:round/>
              <a:headEnd/>
              <a:tailEnd type="stealth" w="med" len="med"/>
            </a:ln>
          </p:spPr>
          <p:txBody>
            <a:bodyPr/>
            <a:lstStyle/>
            <a:p>
              <a:endParaRPr lang="de-DE"/>
            </a:p>
          </p:txBody>
        </p:sp>
        <p:sp>
          <p:nvSpPr>
            <p:cNvPr id="7" name="Rectangle 8"/>
            <p:cNvSpPr>
              <a:spLocks noChangeArrowheads="1"/>
            </p:cNvSpPr>
            <p:nvPr/>
          </p:nvSpPr>
          <p:spPr bwMode="auto">
            <a:xfrm>
              <a:off x="1296" y="3264"/>
              <a:ext cx="2256" cy="48"/>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20534" name="Line 9"/>
            <p:cNvSpPr>
              <a:spLocks noChangeShapeType="1"/>
            </p:cNvSpPr>
            <p:nvPr/>
          </p:nvSpPr>
          <p:spPr bwMode="auto">
            <a:xfrm flipV="1">
              <a:off x="3168" y="3168"/>
              <a:ext cx="0" cy="96"/>
            </a:xfrm>
            <a:prstGeom prst="line">
              <a:avLst/>
            </a:prstGeom>
            <a:noFill/>
            <a:ln w="31750">
              <a:solidFill>
                <a:schemeClr val="tx1"/>
              </a:solidFill>
              <a:round/>
              <a:headEnd/>
              <a:tailEnd/>
            </a:ln>
          </p:spPr>
          <p:txBody>
            <a:bodyPr/>
            <a:lstStyle/>
            <a:p>
              <a:endParaRPr lang="de-DE"/>
            </a:p>
          </p:txBody>
        </p:sp>
        <p:sp>
          <p:nvSpPr>
            <p:cNvPr id="20535" name="Line 10"/>
            <p:cNvSpPr>
              <a:spLocks noChangeShapeType="1"/>
            </p:cNvSpPr>
            <p:nvPr/>
          </p:nvSpPr>
          <p:spPr bwMode="auto">
            <a:xfrm>
              <a:off x="3168" y="3168"/>
              <a:ext cx="192" cy="0"/>
            </a:xfrm>
            <a:prstGeom prst="line">
              <a:avLst/>
            </a:prstGeom>
            <a:noFill/>
            <a:ln w="31750">
              <a:solidFill>
                <a:schemeClr val="tx1"/>
              </a:solidFill>
              <a:round/>
              <a:headEnd/>
              <a:tailEnd type="stealth" w="med" len="med"/>
            </a:ln>
          </p:spPr>
          <p:txBody>
            <a:bodyPr/>
            <a:lstStyle/>
            <a:p>
              <a:endParaRPr lang="de-DE"/>
            </a:p>
          </p:txBody>
        </p:sp>
        <p:sp>
          <p:nvSpPr>
            <p:cNvPr id="10" name="Rectangle 11"/>
            <p:cNvSpPr>
              <a:spLocks noChangeArrowheads="1"/>
            </p:cNvSpPr>
            <p:nvPr/>
          </p:nvSpPr>
          <p:spPr bwMode="auto">
            <a:xfrm>
              <a:off x="1296" y="3503"/>
              <a:ext cx="2256" cy="48"/>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20537" name="Line 12"/>
            <p:cNvSpPr>
              <a:spLocks noChangeShapeType="1"/>
            </p:cNvSpPr>
            <p:nvPr/>
          </p:nvSpPr>
          <p:spPr bwMode="auto">
            <a:xfrm flipV="1">
              <a:off x="3168" y="3408"/>
              <a:ext cx="0" cy="96"/>
            </a:xfrm>
            <a:prstGeom prst="line">
              <a:avLst/>
            </a:prstGeom>
            <a:noFill/>
            <a:ln w="31750">
              <a:solidFill>
                <a:schemeClr val="tx1"/>
              </a:solidFill>
              <a:round/>
              <a:headEnd/>
              <a:tailEnd/>
            </a:ln>
          </p:spPr>
          <p:txBody>
            <a:bodyPr/>
            <a:lstStyle/>
            <a:p>
              <a:endParaRPr lang="de-DE"/>
            </a:p>
          </p:txBody>
        </p:sp>
        <p:sp>
          <p:nvSpPr>
            <p:cNvPr id="20538" name="Line 13"/>
            <p:cNvSpPr>
              <a:spLocks noChangeShapeType="1"/>
            </p:cNvSpPr>
            <p:nvPr/>
          </p:nvSpPr>
          <p:spPr bwMode="auto">
            <a:xfrm>
              <a:off x="3168" y="3408"/>
              <a:ext cx="192" cy="0"/>
            </a:xfrm>
            <a:prstGeom prst="line">
              <a:avLst/>
            </a:prstGeom>
            <a:noFill/>
            <a:ln w="31750">
              <a:solidFill>
                <a:schemeClr val="tx1"/>
              </a:solidFill>
              <a:round/>
              <a:headEnd/>
              <a:tailEnd type="stealth" w="med" len="med"/>
            </a:ln>
          </p:spPr>
          <p:txBody>
            <a:bodyPr/>
            <a:lstStyle/>
            <a:p>
              <a:endParaRPr lang="de-DE"/>
            </a:p>
          </p:txBody>
        </p:sp>
        <p:sp>
          <p:nvSpPr>
            <p:cNvPr id="13" name="Rectangle 14"/>
            <p:cNvSpPr>
              <a:spLocks noChangeArrowheads="1"/>
            </p:cNvSpPr>
            <p:nvPr/>
          </p:nvSpPr>
          <p:spPr bwMode="auto">
            <a:xfrm>
              <a:off x="1296" y="3745"/>
              <a:ext cx="2256" cy="46"/>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20540" name="Line 15"/>
            <p:cNvSpPr>
              <a:spLocks noChangeShapeType="1"/>
            </p:cNvSpPr>
            <p:nvPr/>
          </p:nvSpPr>
          <p:spPr bwMode="auto">
            <a:xfrm flipV="1">
              <a:off x="3168" y="3648"/>
              <a:ext cx="0" cy="96"/>
            </a:xfrm>
            <a:prstGeom prst="line">
              <a:avLst/>
            </a:prstGeom>
            <a:noFill/>
            <a:ln w="31750">
              <a:solidFill>
                <a:schemeClr val="tx1"/>
              </a:solidFill>
              <a:round/>
              <a:headEnd/>
              <a:tailEnd/>
            </a:ln>
          </p:spPr>
          <p:txBody>
            <a:bodyPr/>
            <a:lstStyle/>
            <a:p>
              <a:endParaRPr lang="de-DE"/>
            </a:p>
          </p:txBody>
        </p:sp>
        <p:sp>
          <p:nvSpPr>
            <p:cNvPr id="20541" name="Line 16"/>
            <p:cNvSpPr>
              <a:spLocks noChangeShapeType="1"/>
            </p:cNvSpPr>
            <p:nvPr/>
          </p:nvSpPr>
          <p:spPr bwMode="auto">
            <a:xfrm>
              <a:off x="3168" y="3648"/>
              <a:ext cx="192" cy="0"/>
            </a:xfrm>
            <a:prstGeom prst="line">
              <a:avLst/>
            </a:prstGeom>
            <a:noFill/>
            <a:ln w="31750">
              <a:solidFill>
                <a:schemeClr val="tx1"/>
              </a:solidFill>
              <a:round/>
              <a:headEnd/>
              <a:tailEnd type="stealth" w="med" len="med"/>
            </a:ln>
          </p:spPr>
          <p:txBody>
            <a:bodyPr/>
            <a:lstStyle/>
            <a:p>
              <a:endParaRPr lang="de-DE"/>
            </a:p>
          </p:txBody>
        </p:sp>
        <p:sp>
          <p:nvSpPr>
            <p:cNvPr id="16" name="Rectangle 17"/>
            <p:cNvSpPr>
              <a:spLocks noChangeArrowheads="1"/>
            </p:cNvSpPr>
            <p:nvPr/>
          </p:nvSpPr>
          <p:spPr bwMode="auto">
            <a:xfrm>
              <a:off x="1296" y="3984"/>
              <a:ext cx="2256" cy="46"/>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20543" name="Line 18"/>
            <p:cNvSpPr>
              <a:spLocks noChangeShapeType="1"/>
            </p:cNvSpPr>
            <p:nvPr/>
          </p:nvSpPr>
          <p:spPr bwMode="auto">
            <a:xfrm flipV="1">
              <a:off x="3168" y="3888"/>
              <a:ext cx="0" cy="96"/>
            </a:xfrm>
            <a:prstGeom prst="line">
              <a:avLst/>
            </a:prstGeom>
            <a:noFill/>
            <a:ln w="31750">
              <a:solidFill>
                <a:schemeClr val="tx1"/>
              </a:solidFill>
              <a:round/>
              <a:headEnd/>
              <a:tailEnd/>
            </a:ln>
          </p:spPr>
          <p:txBody>
            <a:bodyPr/>
            <a:lstStyle/>
            <a:p>
              <a:endParaRPr lang="de-DE"/>
            </a:p>
          </p:txBody>
        </p:sp>
        <p:sp>
          <p:nvSpPr>
            <p:cNvPr id="20544" name="Line 19"/>
            <p:cNvSpPr>
              <a:spLocks noChangeShapeType="1"/>
            </p:cNvSpPr>
            <p:nvPr/>
          </p:nvSpPr>
          <p:spPr bwMode="auto">
            <a:xfrm>
              <a:off x="3168" y="3888"/>
              <a:ext cx="192" cy="0"/>
            </a:xfrm>
            <a:prstGeom prst="line">
              <a:avLst/>
            </a:prstGeom>
            <a:noFill/>
            <a:ln w="31750">
              <a:solidFill>
                <a:schemeClr val="tx1"/>
              </a:solidFill>
              <a:round/>
              <a:headEnd/>
              <a:tailEnd type="stealth" w="med" len="med"/>
            </a:ln>
          </p:spPr>
          <p:txBody>
            <a:bodyPr/>
            <a:lstStyle/>
            <a:p>
              <a:endParaRPr lang="de-DE"/>
            </a:p>
          </p:txBody>
        </p:sp>
        <p:sp>
          <p:nvSpPr>
            <p:cNvPr id="20545" name="AutoShape 20"/>
            <p:cNvSpPr>
              <a:spLocks noChangeArrowheads="1"/>
            </p:cNvSpPr>
            <p:nvPr/>
          </p:nvSpPr>
          <p:spPr bwMode="auto">
            <a:xfrm>
              <a:off x="1584" y="292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20546" name="AutoShape 21"/>
            <p:cNvSpPr>
              <a:spLocks noChangeArrowheads="1"/>
            </p:cNvSpPr>
            <p:nvPr/>
          </p:nvSpPr>
          <p:spPr bwMode="auto">
            <a:xfrm>
              <a:off x="2352" y="292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20547" name="AutoShape 22"/>
            <p:cNvSpPr>
              <a:spLocks noChangeArrowheads="1"/>
            </p:cNvSpPr>
            <p:nvPr/>
          </p:nvSpPr>
          <p:spPr bwMode="auto">
            <a:xfrm>
              <a:off x="1824" y="340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20548" name="AutoShape 23"/>
            <p:cNvSpPr>
              <a:spLocks noChangeArrowheads="1"/>
            </p:cNvSpPr>
            <p:nvPr/>
          </p:nvSpPr>
          <p:spPr bwMode="auto">
            <a:xfrm>
              <a:off x="2688" y="340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20549" name="AutoShape 24"/>
            <p:cNvSpPr>
              <a:spLocks noChangeArrowheads="1"/>
            </p:cNvSpPr>
            <p:nvPr/>
          </p:nvSpPr>
          <p:spPr bwMode="auto">
            <a:xfrm>
              <a:off x="1392" y="316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20550" name="AutoShape 25"/>
            <p:cNvSpPr>
              <a:spLocks noChangeArrowheads="1"/>
            </p:cNvSpPr>
            <p:nvPr/>
          </p:nvSpPr>
          <p:spPr bwMode="auto">
            <a:xfrm>
              <a:off x="2112" y="364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20551" name="AutoShape 26"/>
            <p:cNvSpPr>
              <a:spLocks noChangeArrowheads="1"/>
            </p:cNvSpPr>
            <p:nvPr/>
          </p:nvSpPr>
          <p:spPr bwMode="auto">
            <a:xfrm>
              <a:off x="2544" y="388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20552" name="AutoShape 27"/>
            <p:cNvSpPr>
              <a:spLocks noChangeArrowheads="1"/>
            </p:cNvSpPr>
            <p:nvPr/>
          </p:nvSpPr>
          <p:spPr bwMode="auto">
            <a:xfrm>
              <a:off x="2880" y="292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20553" name="AutoShape 28"/>
            <p:cNvSpPr>
              <a:spLocks noChangeArrowheads="1"/>
            </p:cNvSpPr>
            <p:nvPr/>
          </p:nvSpPr>
          <p:spPr bwMode="auto">
            <a:xfrm>
              <a:off x="2112" y="340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20554" name="AutoShape 29"/>
            <p:cNvSpPr>
              <a:spLocks noChangeArrowheads="1"/>
            </p:cNvSpPr>
            <p:nvPr/>
          </p:nvSpPr>
          <p:spPr bwMode="auto">
            <a:xfrm>
              <a:off x="1680" y="388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20555" name="AutoShape 30"/>
            <p:cNvSpPr>
              <a:spLocks noChangeArrowheads="1"/>
            </p:cNvSpPr>
            <p:nvPr/>
          </p:nvSpPr>
          <p:spPr bwMode="auto">
            <a:xfrm flipH="1">
              <a:off x="1920" y="302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20556" name="AutoShape 31"/>
            <p:cNvSpPr>
              <a:spLocks noChangeArrowheads="1"/>
            </p:cNvSpPr>
            <p:nvPr/>
          </p:nvSpPr>
          <p:spPr bwMode="auto">
            <a:xfrm flipH="1">
              <a:off x="2736" y="326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20557" name="AutoShape 32"/>
            <p:cNvSpPr>
              <a:spLocks noChangeArrowheads="1"/>
            </p:cNvSpPr>
            <p:nvPr/>
          </p:nvSpPr>
          <p:spPr bwMode="auto">
            <a:xfrm flipH="1">
              <a:off x="1536" y="374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20558" name="AutoShape 33"/>
            <p:cNvSpPr>
              <a:spLocks noChangeArrowheads="1"/>
            </p:cNvSpPr>
            <p:nvPr/>
          </p:nvSpPr>
          <p:spPr bwMode="auto">
            <a:xfrm flipH="1">
              <a:off x="2160" y="398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grpSp>
      <p:sp>
        <p:nvSpPr>
          <p:cNvPr id="20484" name="AutoShape 67"/>
          <p:cNvSpPr>
            <a:spLocks noChangeArrowheads="1"/>
          </p:cNvSpPr>
          <p:nvPr/>
        </p:nvSpPr>
        <p:spPr bwMode="auto">
          <a:xfrm rot="3118970">
            <a:off x="5998369" y="3561557"/>
            <a:ext cx="76200" cy="461962"/>
          </a:xfrm>
          <a:prstGeom prst="downArrow">
            <a:avLst>
              <a:gd name="adj1" fmla="val 50000"/>
              <a:gd name="adj2" fmla="val 118050"/>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20485" name="AutoShape 68"/>
          <p:cNvSpPr>
            <a:spLocks noChangeArrowheads="1"/>
          </p:cNvSpPr>
          <p:nvPr/>
        </p:nvSpPr>
        <p:spPr bwMode="auto">
          <a:xfrm rot="-3100665">
            <a:off x="6845300" y="3582988"/>
            <a:ext cx="71438" cy="423862"/>
          </a:xfrm>
          <a:prstGeom prst="downArrow">
            <a:avLst>
              <a:gd name="adj1" fmla="val 50000"/>
              <a:gd name="adj2" fmla="val 120698"/>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20486" name="AutoShape 69"/>
          <p:cNvSpPr>
            <a:spLocks noChangeArrowheads="1"/>
          </p:cNvSpPr>
          <p:nvPr/>
        </p:nvSpPr>
        <p:spPr bwMode="auto">
          <a:xfrm rot="-5400000">
            <a:off x="5969001" y="2855912"/>
            <a:ext cx="481012" cy="252413"/>
          </a:xfrm>
          <a:prstGeom prst="hexagon">
            <a:avLst>
              <a:gd name="adj" fmla="val 42957"/>
              <a:gd name="vf" fmla="val 115470"/>
            </a:avLst>
          </a:prstGeom>
          <a:solidFill>
            <a:srgbClr val="FF0000"/>
          </a:solidFill>
          <a:ln w="9525">
            <a:solidFill>
              <a:schemeClr val="tx1"/>
            </a:solidFill>
            <a:miter lim="800000"/>
            <a:headEnd/>
            <a:tailEnd/>
          </a:ln>
        </p:spPr>
        <p:txBody>
          <a:bodyPr wrap="none" anchor="ctr"/>
          <a:lstStyle/>
          <a:p>
            <a:endParaRPr lang="de-DE"/>
          </a:p>
        </p:txBody>
      </p:sp>
      <p:sp>
        <p:nvSpPr>
          <p:cNvPr id="20487" name="AutoShape 47"/>
          <p:cNvSpPr>
            <a:spLocks noChangeArrowheads="1"/>
          </p:cNvSpPr>
          <p:nvPr/>
        </p:nvSpPr>
        <p:spPr bwMode="auto">
          <a:xfrm>
            <a:off x="5546725" y="3997325"/>
            <a:ext cx="406400" cy="217488"/>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20488" name="AutoShape 48"/>
          <p:cNvSpPr>
            <a:spLocks noChangeArrowheads="1"/>
          </p:cNvSpPr>
          <p:nvPr/>
        </p:nvSpPr>
        <p:spPr bwMode="auto">
          <a:xfrm>
            <a:off x="6997700" y="3960813"/>
            <a:ext cx="406400" cy="217487"/>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20489" name="Line 50"/>
          <p:cNvSpPr>
            <a:spLocks noChangeShapeType="1"/>
          </p:cNvSpPr>
          <p:nvPr/>
        </p:nvSpPr>
        <p:spPr bwMode="auto">
          <a:xfrm>
            <a:off x="5772150" y="4237038"/>
            <a:ext cx="73025" cy="188912"/>
          </a:xfrm>
          <a:prstGeom prst="line">
            <a:avLst/>
          </a:prstGeom>
          <a:noFill/>
          <a:ln w="28575">
            <a:solidFill>
              <a:schemeClr val="tx1"/>
            </a:solidFill>
            <a:round/>
            <a:headEnd/>
            <a:tailEnd type="triangle" w="med" len="med"/>
          </a:ln>
        </p:spPr>
        <p:txBody>
          <a:bodyPr/>
          <a:lstStyle/>
          <a:p>
            <a:endParaRPr lang="de-DE"/>
          </a:p>
        </p:txBody>
      </p:sp>
      <p:sp>
        <p:nvSpPr>
          <p:cNvPr id="20490" name="Line 51"/>
          <p:cNvSpPr>
            <a:spLocks noChangeShapeType="1"/>
          </p:cNvSpPr>
          <p:nvPr/>
        </p:nvSpPr>
        <p:spPr bwMode="auto">
          <a:xfrm flipH="1">
            <a:off x="6765925" y="4214813"/>
            <a:ext cx="333375" cy="220662"/>
          </a:xfrm>
          <a:prstGeom prst="line">
            <a:avLst/>
          </a:prstGeom>
          <a:noFill/>
          <a:ln w="28575">
            <a:solidFill>
              <a:schemeClr val="tx1"/>
            </a:solidFill>
            <a:round/>
            <a:headEnd/>
            <a:tailEnd type="triangle" w="med" len="med"/>
          </a:ln>
        </p:spPr>
        <p:txBody>
          <a:bodyPr/>
          <a:lstStyle/>
          <a:p>
            <a:endParaRPr lang="de-DE"/>
          </a:p>
        </p:txBody>
      </p:sp>
      <p:sp>
        <p:nvSpPr>
          <p:cNvPr id="20491" name="Line 35"/>
          <p:cNvSpPr>
            <a:spLocks noChangeShapeType="1"/>
          </p:cNvSpPr>
          <p:nvPr/>
        </p:nvSpPr>
        <p:spPr bwMode="auto">
          <a:xfrm>
            <a:off x="5221288" y="4802188"/>
            <a:ext cx="190500" cy="323850"/>
          </a:xfrm>
          <a:prstGeom prst="line">
            <a:avLst/>
          </a:prstGeom>
          <a:noFill/>
          <a:ln w="9525">
            <a:solidFill>
              <a:schemeClr val="tx1"/>
            </a:solidFill>
            <a:prstDash val="dash"/>
            <a:round/>
            <a:headEnd/>
            <a:tailEnd type="triangle" w="med" len="med"/>
          </a:ln>
        </p:spPr>
        <p:txBody>
          <a:bodyPr/>
          <a:lstStyle/>
          <a:p>
            <a:endParaRPr lang="de-DE"/>
          </a:p>
        </p:txBody>
      </p:sp>
      <p:sp>
        <p:nvSpPr>
          <p:cNvPr id="20492" name="Line 36"/>
          <p:cNvSpPr>
            <a:spLocks noChangeShapeType="1"/>
          </p:cNvSpPr>
          <p:nvPr/>
        </p:nvSpPr>
        <p:spPr bwMode="auto">
          <a:xfrm flipH="1">
            <a:off x="5800725" y="4694238"/>
            <a:ext cx="174625" cy="504825"/>
          </a:xfrm>
          <a:prstGeom prst="line">
            <a:avLst/>
          </a:prstGeom>
          <a:noFill/>
          <a:ln w="9525">
            <a:solidFill>
              <a:schemeClr val="tx1"/>
            </a:solidFill>
            <a:prstDash val="dash"/>
            <a:round/>
            <a:headEnd/>
            <a:tailEnd type="triangle" w="med" len="med"/>
          </a:ln>
        </p:spPr>
        <p:txBody>
          <a:bodyPr/>
          <a:lstStyle/>
          <a:p>
            <a:endParaRPr lang="de-DE"/>
          </a:p>
        </p:txBody>
      </p:sp>
      <p:sp>
        <p:nvSpPr>
          <p:cNvPr id="20493" name="Line 37"/>
          <p:cNvSpPr>
            <a:spLocks noChangeShapeType="1"/>
          </p:cNvSpPr>
          <p:nvPr/>
        </p:nvSpPr>
        <p:spPr bwMode="auto">
          <a:xfrm>
            <a:off x="6729413" y="4657725"/>
            <a:ext cx="17462" cy="468313"/>
          </a:xfrm>
          <a:prstGeom prst="line">
            <a:avLst/>
          </a:prstGeom>
          <a:noFill/>
          <a:ln w="9525">
            <a:solidFill>
              <a:schemeClr val="tx1"/>
            </a:solidFill>
            <a:prstDash val="dash"/>
            <a:round/>
            <a:headEnd/>
            <a:tailEnd type="triangle" w="med" len="med"/>
          </a:ln>
        </p:spPr>
        <p:txBody>
          <a:bodyPr/>
          <a:lstStyle/>
          <a:p>
            <a:endParaRPr lang="de-DE"/>
          </a:p>
        </p:txBody>
      </p:sp>
      <p:sp>
        <p:nvSpPr>
          <p:cNvPr id="20494" name="Line 38"/>
          <p:cNvSpPr>
            <a:spLocks noChangeShapeType="1"/>
          </p:cNvSpPr>
          <p:nvPr/>
        </p:nvSpPr>
        <p:spPr bwMode="auto">
          <a:xfrm>
            <a:off x="5278438" y="4729163"/>
            <a:ext cx="987425" cy="396875"/>
          </a:xfrm>
          <a:prstGeom prst="line">
            <a:avLst/>
          </a:prstGeom>
          <a:noFill/>
          <a:ln w="9525">
            <a:solidFill>
              <a:schemeClr val="tx1"/>
            </a:solidFill>
            <a:prstDash val="dash"/>
            <a:round/>
            <a:headEnd/>
            <a:tailEnd type="triangle" w="med" len="med"/>
          </a:ln>
        </p:spPr>
        <p:txBody>
          <a:bodyPr/>
          <a:lstStyle/>
          <a:p>
            <a:endParaRPr lang="de-DE"/>
          </a:p>
        </p:txBody>
      </p:sp>
      <p:sp>
        <p:nvSpPr>
          <p:cNvPr id="20495" name="Line 39"/>
          <p:cNvSpPr>
            <a:spLocks noChangeShapeType="1"/>
          </p:cNvSpPr>
          <p:nvPr/>
        </p:nvSpPr>
        <p:spPr bwMode="auto">
          <a:xfrm>
            <a:off x="6091238" y="4657725"/>
            <a:ext cx="463550" cy="865188"/>
          </a:xfrm>
          <a:prstGeom prst="line">
            <a:avLst/>
          </a:prstGeom>
          <a:noFill/>
          <a:ln w="9525">
            <a:solidFill>
              <a:schemeClr val="tx1"/>
            </a:solidFill>
            <a:prstDash val="dash"/>
            <a:round/>
            <a:headEnd/>
            <a:tailEnd type="triangle" w="med" len="med"/>
          </a:ln>
        </p:spPr>
        <p:txBody>
          <a:bodyPr/>
          <a:lstStyle/>
          <a:p>
            <a:endParaRPr lang="de-DE"/>
          </a:p>
        </p:txBody>
      </p:sp>
      <p:sp>
        <p:nvSpPr>
          <p:cNvPr id="20496" name="Line 40"/>
          <p:cNvSpPr>
            <a:spLocks noChangeShapeType="1"/>
          </p:cNvSpPr>
          <p:nvPr/>
        </p:nvSpPr>
        <p:spPr bwMode="auto">
          <a:xfrm flipH="1">
            <a:off x="6032500" y="4657725"/>
            <a:ext cx="522288" cy="649288"/>
          </a:xfrm>
          <a:prstGeom prst="line">
            <a:avLst/>
          </a:prstGeom>
          <a:noFill/>
          <a:ln w="9525">
            <a:solidFill>
              <a:schemeClr val="tx1"/>
            </a:solidFill>
            <a:prstDash val="dash"/>
            <a:round/>
            <a:headEnd/>
            <a:tailEnd type="triangle" w="med" len="med"/>
          </a:ln>
        </p:spPr>
        <p:txBody>
          <a:bodyPr/>
          <a:lstStyle/>
          <a:p>
            <a:endParaRPr lang="de-DE"/>
          </a:p>
        </p:txBody>
      </p:sp>
      <p:sp>
        <p:nvSpPr>
          <p:cNvPr id="20497" name="Line 41"/>
          <p:cNvSpPr>
            <a:spLocks noChangeShapeType="1"/>
          </p:cNvSpPr>
          <p:nvPr/>
        </p:nvSpPr>
        <p:spPr bwMode="auto">
          <a:xfrm>
            <a:off x="5100638" y="4910138"/>
            <a:ext cx="7937" cy="517525"/>
          </a:xfrm>
          <a:prstGeom prst="line">
            <a:avLst/>
          </a:prstGeom>
          <a:noFill/>
          <a:ln w="9525">
            <a:solidFill>
              <a:schemeClr val="tx1"/>
            </a:solidFill>
            <a:prstDash val="dash"/>
            <a:round/>
            <a:headEnd/>
            <a:tailEnd type="triangle" w="med" len="med"/>
          </a:ln>
        </p:spPr>
        <p:txBody>
          <a:bodyPr/>
          <a:lstStyle/>
          <a:p>
            <a:endParaRPr lang="de-DE"/>
          </a:p>
        </p:txBody>
      </p:sp>
      <p:sp>
        <p:nvSpPr>
          <p:cNvPr id="20498" name="AutoShape 42"/>
          <p:cNvSpPr>
            <a:spLocks noChangeArrowheads="1"/>
          </p:cNvSpPr>
          <p:nvPr/>
        </p:nvSpPr>
        <p:spPr bwMode="auto">
          <a:xfrm>
            <a:off x="4930775" y="4584700"/>
            <a:ext cx="347663" cy="217488"/>
          </a:xfrm>
          <a:prstGeom prst="diamond">
            <a:avLst/>
          </a:prstGeom>
          <a:solidFill>
            <a:srgbClr val="0070C0"/>
          </a:solidFill>
          <a:ln w="9525">
            <a:solidFill>
              <a:schemeClr val="tx1"/>
            </a:solidFill>
            <a:miter lim="800000"/>
            <a:headEnd/>
            <a:tailEnd/>
          </a:ln>
        </p:spPr>
        <p:txBody>
          <a:bodyPr wrap="none" anchor="ctr"/>
          <a:lstStyle/>
          <a:p>
            <a:endParaRPr lang="de-DE"/>
          </a:p>
        </p:txBody>
      </p:sp>
      <p:sp>
        <p:nvSpPr>
          <p:cNvPr id="20499" name="AutoShape 43"/>
          <p:cNvSpPr>
            <a:spLocks noChangeArrowheads="1"/>
          </p:cNvSpPr>
          <p:nvPr/>
        </p:nvSpPr>
        <p:spPr bwMode="auto">
          <a:xfrm>
            <a:off x="5800725" y="4441825"/>
            <a:ext cx="347663" cy="215900"/>
          </a:xfrm>
          <a:prstGeom prst="diamond">
            <a:avLst/>
          </a:prstGeom>
          <a:solidFill>
            <a:srgbClr val="0070C0"/>
          </a:solidFill>
          <a:ln w="9525">
            <a:solidFill>
              <a:schemeClr val="tx1"/>
            </a:solidFill>
            <a:miter lim="800000"/>
            <a:headEnd/>
            <a:tailEnd/>
          </a:ln>
        </p:spPr>
        <p:txBody>
          <a:bodyPr wrap="none" anchor="ctr"/>
          <a:lstStyle/>
          <a:p>
            <a:endParaRPr lang="de-DE"/>
          </a:p>
        </p:txBody>
      </p:sp>
      <p:sp>
        <p:nvSpPr>
          <p:cNvPr id="20500" name="AutoShape 44"/>
          <p:cNvSpPr>
            <a:spLocks noChangeArrowheads="1"/>
          </p:cNvSpPr>
          <p:nvPr/>
        </p:nvSpPr>
        <p:spPr bwMode="auto">
          <a:xfrm>
            <a:off x="6497638" y="4441825"/>
            <a:ext cx="347662" cy="215900"/>
          </a:xfrm>
          <a:prstGeom prst="diamond">
            <a:avLst/>
          </a:prstGeom>
          <a:solidFill>
            <a:srgbClr val="0070C0"/>
          </a:solidFill>
          <a:ln w="9525">
            <a:solidFill>
              <a:schemeClr val="tx1"/>
            </a:solidFill>
            <a:miter lim="800000"/>
            <a:headEnd/>
            <a:tailEnd/>
          </a:ln>
        </p:spPr>
        <p:txBody>
          <a:bodyPr wrap="none" anchor="ctr"/>
          <a:lstStyle/>
          <a:p>
            <a:endParaRPr lang="de-DE"/>
          </a:p>
        </p:txBody>
      </p:sp>
      <p:sp>
        <p:nvSpPr>
          <p:cNvPr id="50" name="Line 51"/>
          <p:cNvSpPr>
            <a:spLocks noChangeShapeType="1"/>
          </p:cNvSpPr>
          <p:nvPr/>
        </p:nvSpPr>
        <p:spPr bwMode="auto">
          <a:xfrm>
            <a:off x="6299200" y="3175000"/>
            <a:ext cx="112713" cy="307975"/>
          </a:xfrm>
          <a:prstGeom prst="line">
            <a:avLst/>
          </a:prstGeom>
          <a:noFill/>
          <a:ln w="28575">
            <a:solidFill>
              <a:schemeClr val="tx1">
                <a:lumMod val="65000"/>
                <a:lumOff val="35000"/>
              </a:schemeClr>
            </a:solidFill>
            <a:round/>
            <a:headEnd/>
            <a:tailEnd type="triangle" w="med" len="med"/>
          </a:ln>
        </p:spPr>
        <p:txBody>
          <a:bodyPr/>
          <a:lstStyle/>
          <a:p>
            <a:pPr>
              <a:defRPr/>
            </a:pPr>
            <a:endParaRPr lang="de-DE"/>
          </a:p>
        </p:txBody>
      </p:sp>
      <p:sp>
        <p:nvSpPr>
          <p:cNvPr id="20502" name="AutoShape 47"/>
          <p:cNvSpPr>
            <a:spLocks noChangeArrowheads="1"/>
          </p:cNvSpPr>
          <p:nvPr/>
        </p:nvSpPr>
        <p:spPr bwMode="auto">
          <a:xfrm>
            <a:off x="6269038" y="3435350"/>
            <a:ext cx="406400" cy="217488"/>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20503" name="AutoShape 47"/>
          <p:cNvSpPr>
            <a:spLocks noChangeArrowheads="1"/>
          </p:cNvSpPr>
          <p:nvPr/>
        </p:nvSpPr>
        <p:spPr bwMode="auto">
          <a:xfrm>
            <a:off x="4859338" y="4038600"/>
            <a:ext cx="406400" cy="215900"/>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20504" name="AutoShape 47"/>
          <p:cNvSpPr>
            <a:spLocks noChangeArrowheads="1"/>
          </p:cNvSpPr>
          <p:nvPr/>
        </p:nvSpPr>
        <p:spPr bwMode="auto">
          <a:xfrm rot="10800000">
            <a:off x="5002213" y="2814638"/>
            <a:ext cx="406400" cy="215900"/>
          </a:xfrm>
          <a:prstGeom prst="triangle">
            <a:avLst>
              <a:gd name="adj" fmla="val 50000"/>
            </a:avLst>
          </a:prstGeom>
          <a:solidFill>
            <a:srgbClr val="FF0000"/>
          </a:solidFill>
          <a:ln w="9525">
            <a:solidFill>
              <a:schemeClr val="tx1"/>
            </a:solidFill>
            <a:miter lim="800000"/>
            <a:headEnd/>
            <a:tailEnd/>
          </a:ln>
        </p:spPr>
        <p:txBody>
          <a:bodyPr wrap="none" anchor="ctr"/>
          <a:lstStyle/>
          <a:p>
            <a:endParaRPr lang="de-DE"/>
          </a:p>
        </p:txBody>
      </p:sp>
      <p:sp>
        <p:nvSpPr>
          <p:cNvPr id="20505" name="AutoShape 47"/>
          <p:cNvSpPr>
            <a:spLocks noChangeArrowheads="1"/>
          </p:cNvSpPr>
          <p:nvPr/>
        </p:nvSpPr>
        <p:spPr bwMode="auto">
          <a:xfrm rot="10800000">
            <a:off x="7235825" y="2814638"/>
            <a:ext cx="404813" cy="215900"/>
          </a:xfrm>
          <a:prstGeom prst="triangle">
            <a:avLst>
              <a:gd name="adj" fmla="val 50000"/>
            </a:avLst>
          </a:prstGeom>
          <a:solidFill>
            <a:srgbClr val="FF0000"/>
          </a:solidFill>
          <a:ln w="9525">
            <a:solidFill>
              <a:schemeClr val="tx1"/>
            </a:solidFill>
            <a:miter lim="800000"/>
            <a:headEnd/>
            <a:tailEnd/>
          </a:ln>
        </p:spPr>
        <p:txBody>
          <a:bodyPr wrap="none" anchor="ctr"/>
          <a:lstStyle/>
          <a:p>
            <a:endParaRPr lang="de-DE"/>
          </a:p>
        </p:txBody>
      </p:sp>
      <p:sp>
        <p:nvSpPr>
          <p:cNvPr id="55" name="Line 51"/>
          <p:cNvSpPr>
            <a:spLocks noChangeShapeType="1"/>
          </p:cNvSpPr>
          <p:nvPr/>
        </p:nvSpPr>
        <p:spPr bwMode="auto">
          <a:xfrm flipH="1">
            <a:off x="5141913" y="3246438"/>
            <a:ext cx="941387" cy="800100"/>
          </a:xfrm>
          <a:prstGeom prst="line">
            <a:avLst/>
          </a:prstGeom>
          <a:noFill/>
          <a:ln w="28575">
            <a:solidFill>
              <a:schemeClr val="tx1">
                <a:lumMod val="65000"/>
                <a:lumOff val="35000"/>
              </a:schemeClr>
            </a:solidFill>
            <a:round/>
            <a:headEnd/>
            <a:tailEnd type="triangle" w="med" len="med"/>
          </a:ln>
        </p:spPr>
        <p:txBody>
          <a:bodyPr/>
          <a:lstStyle/>
          <a:p>
            <a:pPr>
              <a:defRPr/>
            </a:pPr>
            <a:endParaRPr lang="de-DE"/>
          </a:p>
        </p:txBody>
      </p:sp>
      <p:sp>
        <p:nvSpPr>
          <p:cNvPr id="20507" name="AutoShape 44"/>
          <p:cNvSpPr>
            <a:spLocks noChangeArrowheads="1"/>
          </p:cNvSpPr>
          <p:nvPr/>
        </p:nvSpPr>
        <p:spPr bwMode="auto">
          <a:xfrm>
            <a:off x="7091363" y="4470400"/>
            <a:ext cx="347662" cy="215900"/>
          </a:xfrm>
          <a:prstGeom prst="diamond">
            <a:avLst/>
          </a:prstGeom>
          <a:solidFill>
            <a:srgbClr val="0070C0"/>
          </a:solidFill>
          <a:ln w="9525">
            <a:solidFill>
              <a:schemeClr val="tx1"/>
            </a:solidFill>
            <a:miter lim="800000"/>
            <a:headEnd/>
            <a:tailEnd/>
          </a:ln>
        </p:spPr>
        <p:txBody>
          <a:bodyPr wrap="none" anchor="ctr"/>
          <a:lstStyle/>
          <a:p>
            <a:endParaRPr lang="de-DE"/>
          </a:p>
        </p:txBody>
      </p:sp>
      <p:sp>
        <p:nvSpPr>
          <p:cNvPr id="20508" name="Line 37"/>
          <p:cNvSpPr>
            <a:spLocks noChangeShapeType="1"/>
          </p:cNvSpPr>
          <p:nvPr/>
        </p:nvSpPr>
        <p:spPr bwMode="auto">
          <a:xfrm flipH="1">
            <a:off x="6011863" y="4686300"/>
            <a:ext cx="1150937" cy="1008063"/>
          </a:xfrm>
          <a:prstGeom prst="line">
            <a:avLst/>
          </a:prstGeom>
          <a:noFill/>
          <a:ln w="9525">
            <a:solidFill>
              <a:schemeClr val="tx1"/>
            </a:solidFill>
            <a:prstDash val="dash"/>
            <a:round/>
            <a:headEnd/>
            <a:tailEnd type="triangle" w="med" len="med"/>
          </a:ln>
        </p:spPr>
        <p:txBody>
          <a:bodyPr/>
          <a:lstStyle/>
          <a:p>
            <a:endParaRPr lang="de-DE"/>
          </a:p>
        </p:txBody>
      </p:sp>
      <p:sp>
        <p:nvSpPr>
          <p:cNvPr id="20509" name="Line 37"/>
          <p:cNvSpPr>
            <a:spLocks noChangeShapeType="1"/>
          </p:cNvSpPr>
          <p:nvPr/>
        </p:nvSpPr>
        <p:spPr bwMode="auto">
          <a:xfrm flipH="1">
            <a:off x="6875463" y="4703763"/>
            <a:ext cx="314325" cy="487362"/>
          </a:xfrm>
          <a:prstGeom prst="line">
            <a:avLst/>
          </a:prstGeom>
          <a:noFill/>
          <a:ln w="9525">
            <a:solidFill>
              <a:schemeClr val="tx1"/>
            </a:solidFill>
            <a:prstDash val="dash"/>
            <a:round/>
            <a:headEnd/>
            <a:tailEnd type="triangle" w="med" len="med"/>
          </a:ln>
        </p:spPr>
        <p:txBody>
          <a:bodyPr/>
          <a:lstStyle/>
          <a:p>
            <a:endParaRPr lang="de-DE"/>
          </a:p>
        </p:txBody>
      </p:sp>
      <p:sp>
        <p:nvSpPr>
          <p:cNvPr id="59" name="Line 51"/>
          <p:cNvSpPr>
            <a:spLocks noChangeShapeType="1"/>
          </p:cNvSpPr>
          <p:nvPr/>
        </p:nvSpPr>
        <p:spPr bwMode="auto">
          <a:xfrm flipH="1">
            <a:off x="7235825" y="3101975"/>
            <a:ext cx="215900" cy="792163"/>
          </a:xfrm>
          <a:prstGeom prst="line">
            <a:avLst/>
          </a:prstGeom>
          <a:noFill/>
          <a:ln w="28575">
            <a:solidFill>
              <a:schemeClr val="tx1">
                <a:lumMod val="65000"/>
                <a:lumOff val="35000"/>
              </a:schemeClr>
            </a:solidFill>
            <a:round/>
            <a:headEnd/>
            <a:tailEnd type="triangle" w="med" len="med"/>
          </a:ln>
        </p:spPr>
        <p:txBody>
          <a:bodyPr/>
          <a:lstStyle/>
          <a:p>
            <a:pPr>
              <a:defRPr/>
            </a:pPr>
            <a:endParaRPr lang="de-DE"/>
          </a:p>
        </p:txBody>
      </p:sp>
      <p:sp>
        <p:nvSpPr>
          <p:cNvPr id="60" name="Line 51"/>
          <p:cNvSpPr>
            <a:spLocks noChangeShapeType="1"/>
          </p:cNvSpPr>
          <p:nvPr/>
        </p:nvSpPr>
        <p:spPr bwMode="auto">
          <a:xfrm>
            <a:off x="5075238" y="4254500"/>
            <a:ext cx="0" cy="287338"/>
          </a:xfrm>
          <a:prstGeom prst="line">
            <a:avLst/>
          </a:prstGeom>
          <a:noFill/>
          <a:ln w="28575">
            <a:solidFill>
              <a:schemeClr val="tx1">
                <a:lumMod val="65000"/>
                <a:lumOff val="35000"/>
              </a:schemeClr>
            </a:solidFill>
            <a:round/>
            <a:headEnd/>
            <a:tailEnd type="triangle" w="med" len="med"/>
          </a:ln>
        </p:spPr>
        <p:txBody>
          <a:bodyPr/>
          <a:lstStyle/>
          <a:p>
            <a:pPr>
              <a:defRPr/>
            </a:pPr>
            <a:endParaRPr lang="de-DE"/>
          </a:p>
        </p:txBody>
      </p:sp>
      <p:sp>
        <p:nvSpPr>
          <p:cNvPr id="20512" name="Line 51"/>
          <p:cNvSpPr>
            <a:spLocks noChangeShapeType="1"/>
          </p:cNvSpPr>
          <p:nvPr/>
        </p:nvSpPr>
        <p:spPr bwMode="auto">
          <a:xfrm flipH="1">
            <a:off x="6659563" y="3030538"/>
            <a:ext cx="647700" cy="503237"/>
          </a:xfrm>
          <a:prstGeom prst="line">
            <a:avLst/>
          </a:prstGeom>
          <a:noFill/>
          <a:ln w="28575">
            <a:solidFill>
              <a:schemeClr val="tx1"/>
            </a:solidFill>
            <a:round/>
            <a:headEnd/>
            <a:tailEnd type="triangle" w="med" len="med"/>
          </a:ln>
        </p:spPr>
        <p:txBody>
          <a:bodyPr/>
          <a:lstStyle/>
          <a:p>
            <a:endParaRPr lang="de-DE"/>
          </a:p>
        </p:txBody>
      </p:sp>
      <p:sp>
        <p:nvSpPr>
          <p:cNvPr id="20513" name="Line 50"/>
          <p:cNvSpPr>
            <a:spLocks noChangeShapeType="1"/>
          </p:cNvSpPr>
          <p:nvPr/>
        </p:nvSpPr>
        <p:spPr bwMode="auto">
          <a:xfrm>
            <a:off x="7229475" y="4235450"/>
            <a:ext cx="65088" cy="220663"/>
          </a:xfrm>
          <a:prstGeom prst="line">
            <a:avLst/>
          </a:prstGeom>
          <a:noFill/>
          <a:ln w="28575">
            <a:solidFill>
              <a:schemeClr val="tx1"/>
            </a:solidFill>
            <a:round/>
            <a:headEnd/>
            <a:tailEnd type="triangle" w="med" len="med"/>
          </a:ln>
        </p:spPr>
        <p:txBody>
          <a:bodyPr/>
          <a:lstStyle/>
          <a:p>
            <a:endParaRPr lang="de-DE"/>
          </a:p>
        </p:txBody>
      </p:sp>
      <p:sp>
        <p:nvSpPr>
          <p:cNvPr id="63" name="Line 51"/>
          <p:cNvSpPr>
            <a:spLocks noChangeShapeType="1"/>
          </p:cNvSpPr>
          <p:nvPr/>
        </p:nvSpPr>
        <p:spPr bwMode="auto">
          <a:xfrm flipH="1">
            <a:off x="5075238" y="3101975"/>
            <a:ext cx="144462" cy="865188"/>
          </a:xfrm>
          <a:prstGeom prst="line">
            <a:avLst/>
          </a:prstGeom>
          <a:noFill/>
          <a:ln w="28575">
            <a:solidFill>
              <a:schemeClr val="tx1">
                <a:lumMod val="65000"/>
                <a:lumOff val="35000"/>
              </a:schemeClr>
            </a:solidFill>
            <a:round/>
            <a:headEnd/>
            <a:tailEnd type="triangle" w="med" len="med"/>
          </a:ln>
        </p:spPr>
        <p:txBody>
          <a:bodyPr/>
          <a:lstStyle/>
          <a:p>
            <a:pPr>
              <a:defRPr/>
            </a:pPr>
            <a:endParaRPr lang="de-DE"/>
          </a:p>
        </p:txBody>
      </p:sp>
      <p:sp>
        <p:nvSpPr>
          <p:cNvPr id="64" name="Line 51"/>
          <p:cNvSpPr>
            <a:spLocks noChangeShapeType="1"/>
          </p:cNvSpPr>
          <p:nvPr/>
        </p:nvSpPr>
        <p:spPr bwMode="auto">
          <a:xfrm>
            <a:off x="5291138" y="3101975"/>
            <a:ext cx="360362" cy="865188"/>
          </a:xfrm>
          <a:prstGeom prst="line">
            <a:avLst/>
          </a:prstGeom>
          <a:noFill/>
          <a:ln w="28575">
            <a:solidFill>
              <a:schemeClr val="tx1">
                <a:lumMod val="65000"/>
                <a:lumOff val="35000"/>
              </a:schemeClr>
            </a:solidFill>
            <a:round/>
            <a:headEnd/>
            <a:tailEnd type="triangle" w="med" len="med"/>
          </a:ln>
        </p:spPr>
        <p:txBody>
          <a:bodyPr/>
          <a:lstStyle/>
          <a:p>
            <a:pPr>
              <a:defRPr/>
            </a:pPr>
            <a:endParaRPr lang="de-DE"/>
          </a:p>
        </p:txBody>
      </p:sp>
      <p:pic>
        <p:nvPicPr>
          <p:cNvPr id="20516" name="Picture 2"/>
          <p:cNvPicPr>
            <a:picLocks noChangeAspect="1" noChangeArrowheads="1"/>
          </p:cNvPicPr>
          <p:nvPr/>
        </p:nvPicPr>
        <p:blipFill>
          <a:blip r:embed="rId2" cstate="print"/>
          <a:srcRect l="10921" t="69283" r="44350" b="20265"/>
          <a:stretch>
            <a:fillRect/>
          </a:stretch>
        </p:blipFill>
        <p:spPr bwMode="auto">
          <a:xfrm>
            <a:off x="3922713" y="1374775"/>
            <a:ext cx="4254500" cy="795338"/>
          </a:xfrm>
          <a:prstGeom prst="rect">
            <a:avLst/>
          </a:prstGeom>
          <a:noFill/>
          <a:ln w="9525">
            <a:noFill/>
            <a:miter lim="800000"/>
            <a:headEnd/>
            <a:tailEnd/>
          </a:ln>
        </p:spPr>
      </p:pic>
      <p:cxnSp>
        <p:nvCxnSpPr>
          <p:cNvPr id="66" name="Straight Arrow Connector 65"/>
          <p:cNvCxnSpPr>
            <a:stCxn id="65" idx="2"/>
            <a:endCxn id="20504" idx="3"/>
          </p:cNvCxnSpPr>
          <p:nvPr/>
        </p:nvCxnSpPr>
        <p:spPr>
          <a:xfrm rot="5400000">
            <a:off x="5305425" y="2070101"/>
            <a:ext cx="644525" cy="844550"/>
          </a:xfrm>
          <a:prstGeom prst="straightConnector1">
            <a:avLst/>
          </a:prstGeom>
          <a:ln>
            <a:prstDash val="lgDash"/>
            <a:tailEnd type="arrow"/>
          </a:ln>
        </p:spPr>
        <p:style>
          <a:lnRef idx="1">
            <a:schemeClr val="accent6"/>
          </a:lnRef>
          <a:fillRef idx="0">
            <a:schemeClr val="accent6"/>
          </a:fillRef>
          <a:effectRef idx="0">
            <a:schemeClr val="accent6"/>
          </a:effectRef>
          <a:fontRef idx="minor">
            <a:schemeClr val="tx1"/>
          </a:fontRef>
        </p:style>
      </p:cxnSp>
      <p:cxnSp>
        <p:nvCxnSpPr>
          <p:cNvPr id="67" name="Straight Arrow Connector 66"/>
          <p:cNvCxnSpPr>
            <a:stCxn id="65" idx="2"/>
            <a:endCxn id="20486" idx="1"/>
          </p:cNvCxnSpPr>
          <p:nvPr/>
        </p:nvCxnSpPr>
        <p:spPr>
          <a:xfrm rot="16200000" flipH="1">
            <a:off x="5843588" y="2376488"/>
            <a:ext cx="571500" cy="158750"/>
          </a:xfrm>
          <a:prstGeom prst="straightConnector1">
            <a:avLst/>
          </a:prstGeom>
          <a:ln>
            <a:prstDash val="lgDash"/>
            <a:tailEnd type="arrow"/>
          </a:ln>
        </p:spPr>
        <p:style>
          <a:lnRef idx="1">
            <a:schemeClr val="accent6"/>
          </a:lnRef>
          <a:fillRef idx="0">
            <a:schemeClr val="accent6"/>
          </a:fillRef>
          <a:effectRef idx="0">
            <a:schemeClr val="accent6"/>
          </a:effectRef>
          <a:fontRef idx="minor">
            <a:schemeClr val="tx1"/>
          </a:fontRef>
        </p:style>
      </p:cxnSp>
      <p:cxnSp>
        <p:nvCxnSpPr>
          <p:cNvPr id="68" name="Straight Arrow Connector 67"/>
          <p:cNvCxnSpPr>
            <a:stCxn id="65" idx="2"/>
            <a:endCxn id="20505" idx="3"/>
          </p:cNvCxnSpPr>
          <p:nvPr/>
        </p:nvCxnSpPr>
        <p:spPr>
          <a:xfrm rot="16200000" flipH="1">
            <a:off x="6422231" y="1797845"/>
            <a:ext cx="644525" cy="1389062"/>
          </a:xfrm>
          <a:prstGeom prst="straightConnector1">
            <a:avLst/>
          </a:prstGeom>
          <a:ln>
            <a:prstDash val="lgDash"/>
            <a:tailEnd type="arrow"/>
          </a:ln>
        </p:spPr>
        <p:style>
          <a:lnRef idx="1">
            <a:schemeClr val="accent6"/>
          </a:lnRef>
          <a:fillRef idx="0">
            <a:schemeClr val="accent6"/>
          </a:fillRef>
          <a:effectRef idx="0">
            <a:schemeClr val="accent6"/>
          </a:effectRef>
          <a:fontRef idx="minor">
            <a:schemeClr val="tx1"/>
          </a:fontRef>
        </p:style>
      </p:cxnSp>
      <p:sp>
        <p:nvSpPr>
          <p:cNvPr id="69" name="Oval 68"/>
          <p:cNvSpPr/>
          <p:nvPr/>
        </p:nvSpPr>
        <p:spPr>
          <a:xfrm>
            <a:off x="5507038" y="1301750"/>
            <a:ext cx="1079500" cy="936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de-DE"/>
          </a:p>
        </p:txBody>
      </p:sp>
      <p:sp>
        <p:nvSpPr>
          <p:cNvPr id="20521" name="TextBox 69"/>
          <p:cNvSpPr txBox="1">
            <a:spLocks noChangeArrowheads="1"/>
          </p:cNvSpPr>
          <p:nvPr/>
        </p:nvSpPr>
        <p:spPr bwMode="auto">
          <a:xfrm>
            <a:off x="5507038" y="2309813"/>
            <a:ext cx="1328737" cy="369887"/>
          </a:xfrm>
          <a:prstGeom prst="rect">
            <a:avLst/>
          </a:prstGeom>
          <a:noFill/>
          <a:ln w="9525">
            <a:noFill/>
            <a:miter lim="800000"/>
            <a:headEnd/>
            <a:tailEnd/>
          </a:ln>
        </p:spPr>
        <p:txBody>
          <a:bodyPr wrap="none">
            <a:spAutoFit/>
          </a:bodyPr>
          <a:lstStyle/>
          <a:p>
            <a:r>
              <a:rPr lang="de-DE">
                <a:latin typeface="Aharoni" pitchFamily="2" charset="-79"/>
                <a:cs typeface="Aharoni" pitchFamily="2" charset="-79"/>
              </a:rPr>
              <a:t>SAR</a:t>
            </a:r>
            <a:r>
              <a:rPr lang="en-US">
                <a:latin typeface="Aharoni" pitchFamily="2" charset="-79"/>
                <a:cs typeface="Aharoni" pitchFamily="2" charset="-79"/>
              </a:rPr>
              <a:t>/</a:t>
            </a:r>
            <a:r>
              <a:rPr lang="de-DE">
                <a:latin typeface="Aharoni" pitchFamily="2" charset="-79"/>
                <a:cs typeface="Aharoni" pitchFamily="2" charset="-79"/>
              </a:rPr>
              <a:t>QSAR</a:t>
            </a:r>
          </a:p>
        </p:txBody>
      </p:sp>
      <p:sp>
        <p:nvSpPr>
          <p:cNvPr id="20522" name="TextBox 70"/>
          <p:cNvSpPr txBox="1">
            <a:spLocks noChangeArrowheads="1"/>
          </p:cNvSpPr>
          <p:nvPr/>
        </p:nvSpPr>
        <p:spPr bwMode="auto">
          <a:xfrm>
            <a:off x="3346450" y="1733550"/>
            <a:ext cx="433388" cy="523875"/>
          </a:xfrm>
          <a:prstGeom prst="rect">
            <a:avLst/>
          </a:prstGeom>
          <a:noFill/>
          <a:ln w="9525">
            <a:noFill/>
            <a:miter lim="800000"/>
            <a:headEnd/>
            <a:tailEnd/>
          </a:ln>
        </p:spPr>
        <p:txBody>
          <a:bodyPr wrap="none">
            <a:spAutoFit/>
          </a:bodyPr>
          <a:lstStyle/>
          <a:p>
            <a:r>
              <a:rPr lang="en-US" sz="2800"/>
              <a:t>…</a:t>
            </a:r>
            <a:endParaRPr lang="de-DE" sz="2800"/>
          </a:p>
        </p:txBody>
      </p:sp>
      <p:sp>
        <p:nvSpPr>
          <p:cNvPr id="20523" name="TextBox 71"/>
          <p:cNvSpPr txBox="1">
            <a:spLocks noChangeArrowheads="1"/>
          </p:cNvSpPr>
          <p:nvPr/>
        </p:nvSpPr>
        <p:spPr bwMode="auto">
          <a:xfrm>
            <a:off x="8243888" y="1662113"/>
            <a:ext cx="431800" cy="523875"/>
          </a:xfrm>
          <a:prstGeom prst="rect">
            <a:avLst/>
          </a:prstGeom>
          <a:noFill/>
          <a:ln w="9525">
            <a:noFill/>
            <a:miter lim="800000"/>
            <a:headEnd/>
            <a:tailEnd/>
          </a:ln>
        </p:spPr>
        <p:txBody>
          <a:bodyPr wrap="none">
            <a:spAutoFit/>
          </a:bodyPr>
          <a:lstStyle/>
          <a:p>
            <a:r>
              <a:rPr lang="en-US" sz="2800"/>
              <a:t>…</a:t>
            </a:r>
            <a:endParaRPr lang="de-DE" sz="2800"/>
          </a:p>
        </p:txBody>
      </p:sp>
      <p:sp>
        <p:nvSpPr>
          <p:cNvPr id="76" name="Rectangle 75"/>
          <p:cNvSpPr>
            <a:spLocks noChangeArrowheads="1"/>
          </p:cNvSpPr>
          <p:nvPr/>
        </p:nvSpPr>
        <p:spPr bwMode="auto">
          <a:xfrm>
            <a:off x="3563938" y="404813"/>
            <a:ext cx="5940425" cy="892175"/>
          </a:xfrm>
          <a:prstGeom prst="rect">
            <a:avLst/>
          </a:prstGeom>
          <a:noFill/>
          <a:ln w="9525">
            <a:noFill/>
            <a:miter lim="800000"/>
            <a:headEnd/>
            <a:tailEnd/>
          </a:ln>
        </p:spPr>
        <p:txBody>
          <a:bodyPr>
            <a:spAutoFit/>
          </a:bodyPr>
          <a:lstStyle/>
          <a:p>
            <a:r>
              <a:rPr lang="en-US" b="1">
                <a:solidFill>
                  <a:srgbClr val="FF0000"/>
                </a:solidFill>
                <a:latin typeface="Verdana" pitchFamily="34" charset="0"/>
                <a:cs typeface="Arial" pitchFamily="34" charset="0"/>
              </a:rPr>
              <a:t>Identified </a:t>
            </a:r>
          </a:p>
          <a:p>
            <a:r>
              <a:rPr lang="en-US" sz="2800" b="1" u="sng">
                <a:solidFill>
                  <a:srgbClr val="FF0000"/>
                </a:solidFill>
                <a:latin typeface="Verdana" pitchFamily="34" charset="0"/>
                <a:cs typeface="Arial" pitchFamily="34" charset="0"/>
              </a:rPr>
              <a:t>64</a:t>
            </a:r>
            <a:r>
              <a:rPr lang="en-US" b="1" u="sng">
                <a:solidFill>
                  <a:srgbClr val="FF0000"/>
                </a:solidFill>
                <a:latin typeface="Verdana" pitchFamily="34" charset="0"/>
                <a:cs typeface="Arial" pitchFamily="34" charset="0"/>
              </a:rPr>
              <a:t>  novel </a:t>
            </a:r>
            <a:r>
              <a:rPr lang="en-US" b="1">
                <a:solidFill>
                  <a:srgbClr val="FF0000"/>
                </a:solidFill>
                <a:latin typeface="Verdana" pitchFamily="34" charset="0"/>
                <a:cs typeface="Arial" pitchFamily="34" charset="0"/>
              </a:rPr>
              <a:t>componds</a:t>
            </a:r>
          </a:p>
        </p:txBody>
      </p:sp>
      <p:grpSp>
        <p:nvGrpSpPr>
          <p:cNvPr id="3" name="Group 77"/>
          <p:cNvGrpSpPr>
            <a:grpSpLocks/>
          </p:cNvGrpSpPr>
          <p:nvPr/>
        </p:nvGrpSpPr>
        <p:grpSpPr bwMode="auto">
          <a:xfrm>
            <a:off x="0" y="1125538"/>
            <a:ext cx="4500563" cy="4948237"/>
            <a:chOff x="0" y="1124744"/>
            <a:chExt cx="4499992" cy="4949405"/>
          </a:xfrm>
        </p:grpSpPr>
        <p:pic>
          <p:nvPicPr>
            <p:cNvPr id="20526" name="Picture 2"/>
            <p:cNvPicPr>
              <a:picLocks noChangeAspect="1" noChangeArrowheads="1"/>
            </p:cNvPicPr>
            <p:nvPr/>
          </p:nvPicPr>
          <p:blipFill>
            <a:blip r:embed="rId2" cstate="print"/>
            <a:srcRect l="19666" t="37628" r="34619" b="30591"/>
            <a:stretch>
              <a:fillRect/>
            </a:stretch>
          </p:blipFill>
          <p:spPr bwMode="auto">
            <a:xfrm>
              <a:off x="395536" y="3933056"/>
              <a:ext cx="3849021" cy="2141093"/>
            </a:xfrm>
            <a:prstGeom prst="rect">
              <a:avLst/>
            </a:prstGeom>
            <a:noFill/>
            <a:ln w="9525">
              <a:noFill/>
              <a:miter lim="800000"/>
              <a:headEnd/>
              <a:tailEnd/>
            </a:ln>
          </p:spPr>
        </p:pic>
        <p:sp>
          <p:nvSpPr>
            <p:cNvPr id="74" name="Right Arrow 73"/>
            <p:cNvSpPr/>
            <p:nvPr/>
          </p:nvSpPr>
          <p:spPr bwMode="auto">
            <a:xfrm>
              <a:off x="3276184" y="2925394"/>
              <a:ext cx="1223808" cy="431902"/>
            </a:xfrm>
            <a:prstGeom prst="rightArrow">
              <a:avLst/>
            </a:prstGeom>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lstStyle/>
            <a:p>
              <a:pPr>
                <a:defRPr/>
              </a:pPr>
              <a:endParaRPr lang="de-DE">
                <a:solidFill>
                  <a:schemeClr val="tx1"/>
                </a:solidFill>
                <a:latin typeface="Times New Roman" pitchFamily="18" charset="0"/>
              </a:endParaRPr>
            </a:p>
          </p:txBody>
        </p:sp>
        <p:pic>
          <p:nvPicPr>
            <p:cNvPr id="20528" name="Picture 3"/>
            <p:cNvPicPr>
              <a:picLocks noChangeAspect="1" noChangeArrowheads="1"/>
            </p:cNvPicPr>
            <p:nvPr/>
          </p:nvPicPr>
          <p:blipFill>
            <a:blip r:embed="rId3" cstate="print"/>
            <a:srcRect/>
            <a:stretch>
              <a:fillRect/>
            </a:stretch>
          </p:blipFill>
          <p:spPr bwMode="auto">
            <a:xfrm>
              <a:off x="1763687" y="2420888"/>
              <a:ext cx="1152129" cy="1379190"/>
            </a:xfrm>
            <a:prstGeom prst="rect">
              <a:avLst/>
            </a:prstGeom>
            <a:noFill/>
            <a:ln w="9525">
              <a:noFill/>
              <a:miter lim="800000"/>
              <a:headEnd/>
              <a:tailEnd/>
            </a:ln>
          </p:spPr>
        </p:pic>
        <p:sp>
          <p:nvSpPr>
            <p:cNvPr id="20529" name="Rectangle 76"/>
            <p:cNvSpPr>
              <a:spLocks noChangeArrowheads="1"/>
            </p:cNvSpPr>
            <p:nvPr/>
          </p:nvSpPr>
          <p:spPr bwMode="auto">
            <a:xfrm>
              <a:off x="0" y="1124744"/>
              <a:ext cx="4185761" cy="1261884"/>
            </a:xfrm>
            <a:prstGeom prst="rect">
              <a:avLst/>
            </a:prstGeom>
            <a:noFill/>
            <a:ln w="9525">
              <a:noFill/>
              <a:miter lim="800000"/>
              <a:headEnd/>
              <a:tailEnd/>
            </a:ln>
          </p:spPr>
          <p:txBody>
            <a:bodyPr wrap="none">
              <a:spAutoFit/>
            </a:bodyPr>
            <a:lstStyle/>
            <a:p>
              <a:r>
                <a:rPr lang="en-US" b="1">
                  <a:solidFill>
                    <a:srgbClr val="2C28DF"/>
                  </a:solidFill>
                  <a:latin typeface="Verdana" pitchFamily="34" charset="0"/>
                  <a:cs typeface="Arial" pitchFamily="34" charset="0"/>
                </a:rPr>
                <a:t>ChemNavigator Library</a:t>
              </a:r>
              <a:br>
                <a:rPr lang="en-US" b="1">
                  <a:solidFill>
                    <a:srgbClr val="2C28DF"/>
                  </a:solidFill>
                  <a:latin typeface="Verdana" pitchFamily="34" charset="0"/>
                  <a:cs typeface="Arial" pitchFamily="34" charset="0"/>
                </a:rPr>
              </a:br>
              <a:r>
                <a:rPr lang="en-US" sz="2800" b="1" u="sng">
                  <a:solidFill>
                    <a:srgbClr val="2C28DF"/>
                  </a:solidFill>
                  <a:latin typeface="Verdana" pitchFamily="34" charset="0"/>
                  <a:cs typeface="Arial" pitchFamily="34" charset="0"/>
                </a:rPr>
                <a:t>24 million </a:t>
              </a:r>
              <a:br>
                <a:rPr lang="en-US" sz="2800" b="1" u="sng">
                  <a:solidFill>
                    <a:srgbClr val="2C28DF"/>
                  </a:solidFill>
                  <a:latin typeface="Verdana" pitchFamily="34" charset="0"/>
                  <a:cs typeface="Arial" pitchFamily="34" charset="0"/>
                </a:rPr>
              </a:br>
              <a:r>
                <a:rPr lang="en-US" b="1">
                  <a:solidFill>
                    <a:srgbClr val="2C28DF"/>
                  </a:solidFill>
                  <a:latin typeface="Verdana" pitchFamily="34" charset="0"/>
                  <a:cs typeface="Arial" pitchFamily="34" charset="0"/>
                </a:rPr>
                <a:t>compounds</a:t>
              </a:r>
              <a:endParaRPr lang="de-DE"/>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6">
                                            <p:txEl>
                                              <p:pRg st="0" end="0"/>
                                            </p:txEl>
                                          </p:spTgt>
                                        </p:tgtEl>
                                        <p:attrNameLst>
                                          <p:attrName>style.visibility</p:attrName>
                                        </p:attrNameLst>
                                      </p:cBhvr>
                                      <p:to>
                                        <p:strVal val="visible"/>
                                      </p:to>
                                    </p:set>
                                    <p:animEffect transition="in" filter="wipe(down)">
                                      <p:cBhvr>
                                        <p:cTn id="12" dur="500"/>
                                        <p:tgtEl>
                                          <p:spTgt spid="76">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6">
                                            <p:txEl>
                                              <p:pRg st="1" end="1"/>
                                            </p:txEl>
                                          </p:spTgt>
                                        </p:tgtEl>
                                        <p:attrNameLst>
                                          <p:attrName>style.visibility</p:attrName>
                                        </p:attrNameLst>
                                      </p:cBhvr>
                                      <p:to>
                                        <p:strVal val="visible"/>
                                      </p:to>
                                    </p:set>
                                    <p:animEffect transition="in" filter="wipe(down)">
                                      <p:cBhvr>
                                        <p:cTn id="15" dur="500"/>
                                        <p:tgtEl>
                                          <p:spTgt spid="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allAtOnce"/>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bwMode="auto">
          <a:noFill/>
          <a:ln>
            <a:miter lim="800000"/>
            <a:headEnd/>
            <a:tailEnd/>
          </a:ln>
        </p:spPr>
        <p:txBody>
          <a:bodyPr/>
          <a:lstStyle/>
          <a:p>
            <a:fld id="{8A8C4E53-DBAD-4032-B26D-CF3C01E96530}" type="datetime1">
              <a:rPr lang="en-GB" smtClean="0"/>
              <a:pPr/>
              <a:t>07/09/2011</a:t>
            </a:fld>
            <a:endParaRPr lang="en-US" smtClean="0"/>
          </a:p>
        </p:txBody>
      </p:sp>
      <p:graphicFrame>
        <p:nvGraphicFramePr>
          <p:cNvPr id="3" name="Group 10"/>
          <p:cNvGraphicFramePr>
            <a:graphicFrameLocks noGrp="1"/>
          </p:cNvGraphicFramePr>
          <p:nvPr/>
        </p:nvGraphicFramePr>
        <p:xfrm>
          <a:off x="2209800" y="4648200"/>
          <a:ext cx="4576763" cy="525463"/>
        </p:xfrm>
        <a:graphic>
          <a:graphicData uri="http://schemas.openxmlformats.org/drawingml/2006/table">
            <a:tbl>
              <a:tblPr/>
              <a:tblGrid>
                <a:gridCol w="1962150"/>
                <a:gridCol w="2614613"/>
              </a:tblGrid>
              <a:tr h="525463">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1" i="0" u="none" strike="noStrike" cap="none" normalizeH="0" baseline="0" dirty="0" err="1" smtClean="0">
                          <a:ln>
                            <a:noFill/>
                          </a:ln>
                          <a:solidFill>
                            <a:schemeClr val="tx1"/>
                          </a:solidFill>
                          <a:effectLst/>
                          <a:latin typeface="Times New Roman" pitchFamily="18" charset="0"/>
                          <a:ea typeface="Arial Cyr" charset="-52"/>
                          <a:cs typeface="Arial Cyr" charset="-52"/>
                        </a:rPr>
                        <a:t>Cyclin</a:t>
                      </a:r>
                      <a:r>
                        <a:rPr kumimoji="0" lang="en-US" sz="1400" b="1" i="0" u="none" strike="noStrike" cap="none" normalizeH="0" baseline="0" dirty="0" smtClean="0">
                          <a:ln>
                            <a:noFill/>
                          </a:ln>
                          <a:solidFill>
                            <a:schemeClr val="tx1"/>
                          </a:solidFill>
                          <a:effectLst/>
                          <a:latin typeface="Times New Roman" pitchFamily="18" charset="0"/>
                          <a:ea typeface="Arial Cyr" charset="-52"/>
                          <a:cs typeface="Arial Cyr" charset="-52"/>
                        </a:rPr>
                        <a:t>-dependent </a:t>
                      </a:r>
                      <a:r>
                        <a:rPr kumimoji="0" lang="en-US" sz="1400" b="1" i="0" u="none" strike="noStrike" cap="none" normalizeH="0" baseline="0" dirty="0" err="1" smtClean="0">
                          <a:ln>
                            <a:noFill/>
                          </a:ln>
                          <a:solidFill>
                            <a:schemeClr val="tx1"/>
                          </a:solidFill>
                          <a:effectLst/>
                          <a:latin typeface="Times New Roman" pitchFamily="18" charset="0"/>
                          <a:ea typeface="Arial Cyr" charset="-52"/>
                          <a:cs typeface="Arial Cyr" charset="-52"/>
                        </a:rPr>
                        <a:t>kinase</a:t>
                      </a:r>
                      <a:r>
                        <a:rPr kumimoji="0" lang="en-US" sz="1400" b="1" i="0" u="none" strike="noStrike" cap="none" normalizeH="0" baseline="0" dirty="0" smtClean="0">
                          <a:ln>
                            <a:noFill/>
                          </a:ln>
                          <a:solidFill>
                            <a:schemeClr val="tx1"/>
                          </a:solidFill>
                          <a:effectLst/>
                          <a:latin typeface="Times New Roman" pitchFamily="18" charset="0"/>
                          <a:ea typeface="Arial Cyr" charset="-52"/>
                          <a:cs typeface="Arial Cyr" charset="-52"/>
                        </a:rPr>
                        <a:t> 2 inhibitor</a:t>
                      </a:r>
                      <a:endParaRPr kumimoji="0" lang="en-US" sz="1400" b="1" i="0" u="none" strike="noStrike" cap="none" normalizeH="0" baseline="0" dirty="0" smtClean="0">
                        <a:ln>
                          <a:noFill/>
                        </a:ln>
                        <a:solidFill>
                          <a:schemeClr val="tx1"/>
                        </a:solidFill>
                        <a:effectLst/>
                        <a:latin typeface="Arial" pitchFamily="34" charset="0"/>
                        <a:ea typeface="Arial Cyr" charset="-52"/>
                        <a:cs typeface="Arial Cyr" charset="-5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Times New Roman" pitchFamily="18" charset="0"/>
                          <a:ea typeface="Arial Cyr" charset="-52"/>
                          <a:cs typeface="Arial Cyr" charset="-52"/>
                        </a:rPr>
                        <a:t>Myc inhibitor</a:t>
                      </a:r>
                      <a:endParaRPr kumimoji="0" lang="en-US" sz="1400" b="1" i="0" u="none" strike="noStrike" cap="none" normalizeH="0" baseline="0" smtClean="0">
                        <a:ln>
                          <a:noFill/>
                        </a:ln>
                        <a:solidFill>
                          <a:schemeClr val="tx1"/>
                        </a:solidFill>
                        <a:effectLst/>
                        <a:latin typeface="Arial" pitchFamily="34" charset="0"/>
                        <a:ea typeface="Arial Cyr" charset="-52"/>
                        <a:cs typeface="Arial Cyr" charset="-5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515" name="Text Box 11"/>
          <p:cNvSpPr txBox="1">
            <a:spLocks noChangeArrowheads="1"/>
          </p:cNvSpPr>
          <p:nvPr/>
        </p:nvSpPr>
        <p:spPr bwMode="auto">
          <a:xfrm>
            <a:off x="3613150" y="260350"/>
            <a:ext cx="5530850" cy="954088"/>
          </a:xfrm>
          <a:prstGeom prst="rect">
            <a:avLst/>
          </a:prstGeom>
          <a:noFill/>
          <a:ln w="9525">
            <a:noFill/>
            <a:miter lim="800000"/>
            <a:headEnd/>
            <a:tailEnd/>
          </a:ln>
        </p:spPr>
        <p:txBody>
          <a:bodyPr wrap="none">
            <a:spAutoFit/>
          </a:bodyPr>
          <a:lstStyle/>
          <a:p>
            <a:pPr algn="r"/>
            <a:r>
              <a:rPr lang="de-DE" sz="2800" b="1">
                <a:solidFill>
                  <a:srgbClr val="2C28DF"/>
                </a:solidFill>
              </a:rPr>
              <a:t>Tested 16 compounds in a panel of </a:t>
            </a:r>
            <a:br>
              <a:rPr lang="de-DE" sz="2800" b="1">
                <a:solidFill>
                  <a:srgbClr val="2C28DF"/>
                </a:solidFill>
              </a:rPr>
            </a:br>
            <a:r>
              <a:rPr lang="de-DE" sz="2800" b="1">
                <a:solidFill>
                  <a:srgbClr val="2C28DF"/>
                </a:solidFill>
              </a:rPr>
              <a:t>several cancer cell lines. </a:t>
            </a:r>
          </a:p>
        </p:txBody>
      </p:sp>
      <p:sp>
        <p:nvSpPr>
          <p:cNvPr id="21516" name="Text Box 12"/>
          <p:cNvSpPr txBox="1">
            <a:spLocks noChangeArrowheads="1"/>
          </p:cNvSpPr>
          <p:nvPr/>
        </p:nvSpPr>
        <p:spPr bwMode="auto">
          <a:xfrm>
            <a:off x="1219200" y="2670175"/>
            <a:ext cx="7026275" cy="1190625"/>
          </a:xfrm>
          <a:prstGeom prst="rect">
            <a:avLst/>
          </a:prstGeom>
          <a:noFill/>
          <a:ln w="9525">
            <a:noFill/>
            <a:miter lim="800000"/>
            <a:headEnd/>
            <a:tailEnd/>
          </a:ln>
        </p:spPr>
        <p:txBody>
          <a:bodyPr>
            <a:spAutoFit/>
          </a:bodyPr>
          <a:lstStyle/>
          <a:p>
            <a:pPr algn="l"/>
            <a:r>
              <a:rPr lang="de-DE" sz="1800">
                <a:solidFill>
                  <a:srgbClr val="000000"/>
                </a:solidFill>
                <a:latin typeface="Arial" pitchFamily="34" charset="0"/>
                <a:cs typeface="Arial" pitchFamily="34" charset="0"/>
              </a:rPr>
              <a:t>Showed growth suppression in 3 different breast cancer cell lines. The effect appears to be p53-independent (kills p53-null colon cancer cells) and it does not affect the growth of non-transformed mammary epithelial cells</a:t>
            </a:r>
          </a:p>
        </p:txBody>
      </p:sp>
      <p:graphicFrame>
        <p:nvGraphicFramePr>
          <p:cNvPr id="6" name="Group 21"/>
          <p:cNvGraphicFramePr>
            <a:graphicFrameLocks noGrp="1"/>
          </p:cNvGraphicFramePr>
          <p:nvPr/>
        </p:nvGraphicFramePr>
        <p:xfrm>
          <a:off x="2286000" y="1984375"/>
          <a:ext cx="4576763" cy="525463"/>
        </p:xfrm>
        <a:graphic>
          <a:graphicData uri="http://schemas.openxmlformats.org/drawingml/2006/table">
            <a:tbl>
              <a:tblPr/>
              <a:tblGrid>
                <a:gridCol w="1962150"/>
                <a:gridCol w="2614613"/>
              </a:tblGrid>
              <a:tr h="525463">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ea typeface="Arial Cyr" charset="-52"/>
                          <a:cs typeface="Arial Cyr" charset="-52"/>
                        </a:rPr>
                        <a:t>Hypoxia inducible factor 1 alpha inhibitor</a:t>
                      </a:r>
                      <a:endParaRPr kumimoji="0" lang="en-US" sz="1400" b="1" i="0" u="none" strike="noStrike" cap="none" normalizeH="0" baseline="0" dirty="0" smtClean="0">
                        <a:ln>
                          <a:noFill/>
                        </a:ln>
                        <a:solidFill>
                          <a:schemeClr val="tx1"/>
                        </a:solidFill>
                        <a:effectLst/>
                        <a:latin typeface="Arial" pitchFamily="34" charset="0"/>
                        <a:ea typeface="Arial Cyr" charset="-52"/>
                        <a:cs typeface="Arial Cyr" charset="-5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400" b="1" i="0" u="none" strike="noStrike" cap="none" normalizeH="0" baseline="0" dirty="0" err="1" smtClean="0">
                          <a:ln>
                            <a:noFill/>
                          </a:ln>
                          <a:solidFill>
                            <a:schemeClr val="tx1"/>
                          </a:solidFill>
                          <a:effectLst/>
                          <a:latin typeface="Times New Roman" pitchFamily="18" charset="0"/>
                          <a:ea typeface="Arial Cyr" charset="-52"/>
                          <a:cs typeface="Arial Cyr" charset="-52"/>
                        </a:rPr>
                        <a:t>Phosphatidylinositol</a:t>
                      </a:r>
                      <a:r>
                        <a:rPr kumimoji="0" lang="en-US" sz="1400" b="1" i="0" u="none" strike="noStrike" cap="none" normalizeH="0" baseline="0" dirty="0" smtClean="0">
                          <a:ln>
                            <a:noFill/>
                          </a:ln>
                          <a:solidFill>
                            <a:schemeClr val="tx1"/>
                          </a:solidFill>
                          <a:effectLst/>
                          <a:latin typeface="Times New Roman" pitchFamily="18" charset="0"/>
                          <a:ea typeface="Arial Cyr" charset="-52"/>
                          <a:cs typeface="Arial Cyr" charset="-52"/>
                        </a:rPr>
                        <a:t> 3-kinase beta inhibitor</a:t>
                      </a:r>
                      <a:endParaRPr kumimoji="0" lang="en-US" sz="1400" b="1" i="0" u="none" strike="noStrike" cap="none" normalizeH="0" baseline="0" dirty="0" smtClean="0">
                        <a:ln>
                          <a:noFill/>
                        </a:ln>
                        <a:solidFill>
                          <a:schemeClr val="tx1"/>
                        </a:solidFill>
                        <a:effectLst/>
                        <a:latin typeface="Arial" pitchFamily="34" charset="0"/>
                        <a:ea typeface="Arial Cyr" charset="-52"/>
                        <a:cs typeface="Arial Cyr" charset="-5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Text Box 22"/>
          <p:cNvSpPr txBox="1">
            <a:spLocks noChangeArrowheads="1"/>
          </p:cNvSpPr>
          <p:nvPr/>
        </p:nvSpPr>
        <p:spPr bwMode="auto">
          <a:xfrm>
            <a:off x="3352800" y="1422400"/>
            <a:ext cx="2139950" cy="457200"/>
          </a:xfrm>
          <a:prstGeom prst="rect">
            <a:avLst/>
          </a:prstGeom>
          <a:noFill/>
          <a:ln w="9525">
            <a:noFill/>
            <a:miter lim="800000"/>
            <a:headEnd/>
            <a:tailEnd/>
          </a:ln>
        </p:spPr>
        <p:txBody>
          <a:bodyPr wrap="none">
            <a:spAutoFit/>
          </a:bodyPr>
          <a:lstStyle/>
          <a:p>
            <a:pPr>
              <a:defRPr/>
            </a:pPr>
            <a:r>
              <a:rPr lang="de-DE" dirty="0" err="1">
                <a:solidFill>
                  <a:schemeClr val="bg1">
                    <a:lumMod val="50000"/>
                  </a:schemeClr>
                </a:solidFill>
              </a:rPr>
              <a:t>Compound</a:t>
            </a:r>
            <a:r>
              <a:rPr lang="de-DE" dirty="0">
                <a:solidFill>
                  <a:schemeClr val="bg1">
                    <a:lumMod val="50000"/>
                  </a:schemeClr>
                </a:solidFill>
              </a:rPr>
              <a:t> N15</a:t>
            </a:r>
          </a:p>
        </p:txBody>
      </p:sp>
      <p:sp>
        <p:nvSpPr>
          <p:cNvPr id="8" name="Text Box 23"/>
          <p:cNvSpPr txBox="1">
            <a:spLocks noChangeArrowheads="1"/>
          </p:cNvSpPr>
          <p:nvPr/>
        </p:nvSpPr>
        <p:spPr bwMode="auto">
          <a:xfrm>
            <a:off x="3581400" y="4191000"/>
            <a:ext cx="1987550" cy="457200"/>
          </a:xfrm>
          <a:prstGeom prst="rect">
            <a:avLst/>
          </a:prstGeom>
          <a:noFill/>
          <a:ln w="9525">
            <a:noFill/>
            <a:miter lim="800000"/>
            <a:headEnd/>
            <a:tailEnd/>
          </a:ln>
        </p:spPr>
        <p:txBody>
          <a:bodyPr wrap="none">
            <a:spAutoFit/>
          </a:bodyPr>
          <a:lstStyle/>
          <a:p>
            <a:pPr>
              <a:defRPr/>
            </a:pPr>
            <a:r>
              <a:rPr lang="de-DE" dirty="0" err="1">
                <a:solidFill>
                  <a:schemeClr val="bg1">
                    <a:lumMod val="50000"/>
                  </a:schemeClr>
                </a:solidFill>
              </a:rPr>
              <a:t>Compound</a:t>
            </a:r>
            <a:r>
              <a:rPr lang="de-DE" dirty="0">
                <a:solidFill>
                  <a:schemeClr val="bg1">
                    <a:lumMod val="50000"/>
                  </a:schemeClr>
                </a:solidFill>
              </a:rPr>
              <a:t> N6</a:t>
            </a:r>
          </a:p>
        </p:txBody>
      </p:sp>
      <p:sp>
        <p:nvSpPr>
          <p:cNvPr id="21527" name="Text Box 24"/>
          <p:cNvSpPr txBox="1">
            <a:spLocks noChangeArrowheads="1"/>
          </p:cNvSpPr>
          <p:nvPr/>
        </p:nvSpPr>
        <p:spPr bwMode="auto">
          <a:xfrm>
            <a:off x="1219200" y="5486400"/>
            <a:ext cx="7026275" cy="915988"/>
          </a:xfrm>
          <a:prstGeom prst="rect">
            <a:avLst/>
          </a:prstGeom>
          <a:noFill/>
          <a:ln w="9525">
            <a:noFill/>
            <a:miter lim="800000"/>
            <a:headEnd/>
            <a:tailEnd/>
          </a:ln>
        </p:spPr>
        <p:txBody>
          <a:bodyPr>
            <a:spAutoFit/>
          </a:bodyPr>
          <a:lstStyle/>
          <a:p>
            <a:pPr algn="l"/>
            <a:r>
              <a:rPr lang="de-DE" sz="1800">
                <a:solidFill>
                  <a:srgbClr val="000000"/>
                </a:solidFill>
                <a:latin typeface="Arial" pitchFamily="34" charset="0"/>
                <a:cs typeface="Arial" pitchFamily="34" charset="0"/>
              </a:rPr>
              <a:t>Out of panel of 7 different cancer lines it killed only melanoma cells without any effects in other cell lines and on control non-transformed mammary epithelial cells.</a:t>
            </a:r>
          </a:p>
        </p:txBody>
      </p:sp>
      <p:sp>
        <p:nvSpPr>
          <p:cNvPr id="21528" name="Rectangle 9"/>
          <p:cNvSpPr>
            <a:spLocks noChangeArrowheads="1"/>
          </p:cNvSpPr>
          <p:nvPr/>
        </p:nvSpPr>
        <p:spPr bwMode="auto">
          <a:xfrm>
            <a:off x="1403350" y="4149725"/>
            <a:ext cx="2065338" cy="460375"/>
          </a:xfrm>
          <a:prstGeom prst="rect">
            <a:avLst/>
          </a:prstGeom>
          <a:noFill/>
          <a:ln w="9525">
            <a:noFill/>
            <a:miter lim="800000"/>
            <a:headEnd/>
            <a:tailEnd/>
          </a:ln>
        </p:spPr>
        <p:txBody>
          <a:bodyPr wrap="none">
            <a:spAutoFit/>
          </a:bodyPr>
          <a:lstStyle/>
          <a:p>
            <a:r>
              <a:rPr lang="de-DE" b="1">
                <a:solidFill>
                  <a:srgbClr val="2C28DF"/>
                </a:solidFill>
              </a:rPr>
              <a:t>Found active: </a:t>
            </a:r>
            <a:endParaRPr lang="de-DE"/>
          </a:p>
        </p:txBody>
      </p:sp>
      <p:sp>
        <p:nvSpPr>
          <p:cNvPr id="21529" name="Rectangle 10"/>
          <p:cNvSpPr>
            <a:spLocks noChangeArrowheads="1"/>
          </p:cNvSpPr>
          <p:nvPr/>
        </p:nvSpPr>
        <p:spPr bwMode="auto">
          <a:xfrm>
            <a:off x="1331913" y="1412875"/>
            <a:ext cx="2065337" cy="461963"/>
          </a:xfrm>
          <a:prstGeom prst="rect">
            <a:avLst/>
          </a:prstGeom>
          <a:noFill/>
          <a:ln w="9525">
            <a:noFill/>
            <a:miter lim="800000"/>
            <a:headEnd/>
            <a:tailEnd/>
          </a:ln>
        </p:spPr>
        <p:txBody>
          <a:bodyPr wrap="none">
            <a:spAutoFit/>
          </a:bodyPr>
          <a:lstStyle/>
          <a:p>
            <a:r>
              <a:rPr lang="de-DE" b="1">
                <a:solidFill>
                  <a:srgbClr val="2C28DF"/>
                </a:solidFill>
              </a:rPr>
              <a:t>Found active: </a:t>
            </a:r>
            <a:endParaRPr lang="de-DE"/>
          </a:p>
        </p:txBody>
      </p:sp>
      <p:sp>
        <p:nvSpPr>
          <p:cNvPr id="21530" name="Rectangle 11"/>
          <p:cNvSpPr>
            <a:spLocks noChangeArrowheads="1"/>
          </p:cNvSpPr>
          <p:nvPr/>
        </p:nvSpPr>
        <p:spPr bwMode="auto">
          <a:xfrm>
            <a:off x="6965950" y="1989138"/>
            <a:ext cx="1165225" cy="461962"/>
          </a:xfrm>
          <a:prstGeom prst="rect">
            <a:avLst/>
          </a:prstGeom>
          <a:noFill/>
          <a:ln w="9525">
            <a:noFill/>
            <a:miter lim="800000"/>
            <a:headEnd/>
            <a:tailEnd/>
          </a:ln>
        </p:spPr>
        <p:txBody>
          <a:bodyPr wrap="none">
            <a:spAutoFit/>
          </a:bodyPr>
          <a:lstStyle/>
          <a:p>
            <a:r>
              <a:rPr lang="de-DE" b="1">
                <a:solidFill>
                  <a:srgbClr val="FF0000"/>
                </a:solidFill>
              </a:rPr>
              <a:t>Targets</a:t>
            </a:r>
            <a:endParaRPr lang="de-DE">
              <a:solidFill>
                <a:srgbClr val="FF0000"/>
              </a:solidFill>
            </a:endParaRPr>
          </a:p>
        </p:txBody>
      </p:sp>
      <p:sp>
        <p:nvSpPr>
          <p:cNvPr id="21531" name="Rectangle 12"/>
          <p:cNvSpPr>
            <a:spLocks noChangeArrowheads="1"/>
          </p:cNvSpPr>
          <p:nvPr/>
        </p:nvSpPr>
        <p:spPr bwMode="auto">
          <a:xfrm>
            <a:off x="6854825" y="4652963"/>
            <a:ext cx="1243013" cy="461962"/>
          </a:xfrm>
          <a:prstGeom prst="rect">
            <a:avLst/>
          </a:prstGeom>
          <a:noFill/>
          <a:ln w="9525">
            <a:noFill/>
            <a:miter lim="800000"/>
            <a:headEnd/>
            <a:tailEnd/>
          </a:ln>
        </p:spPr>
        <p:txBody>
          <a:bodyPr wrap="none">
            <a:spAutoFit/>
          </a:bodyPr>
          <a:lstStyle/>
          <a:p>
            <a:r>
              <a:rPr lang="de-DE" b="1">
                <a:solidFill>
                  <a:srgbClr val="FF0000"/>
                </a:solidFill>
              </a:rPr>
              <a:t>Targets </a:t>
            </a:r>
            <a:endParaRPr lang="de-DE">
              <a:solidFill>
                <a:srgbClr val="FF0000"/>
              </a:solidFill>
            </a:endParaRPr>
          </a:p>
        </p:txBody>
      </p:sp>
      <p:pic>
        <p:nvPicPr>
          <p:cNvPr id="16" name="Picture 7"/>
          <p:cNvPicPr>
            <a:picLocks noChangeAspect="1" noChangeArrowheads="1"/>
          </p:cNvPicPr>
          <p:nvPr/>
        </p:nvPicPr>
        <p:blipFill>
          <a:blip r:embed="rId2" cstate="print"/>
          <a:srcRect/>
          <a:stretch>
            <a:fillRect/>
          </a:stretch>
        </p:blipFill>
        <p:spPr bwMode="auto">
          <a:xfrm>
            <a:off x="3419475" y="1052513"/>
            <a:ext cx="4537075" cy="5626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171575" y="38100"/>
            <a:ext cx="6800850" cy="6781800"/>
          </a:xfrm>
          <a:prstGeom prst="rect">
            <a:avLst/>
          </a:prstGeom>
          <a:noFill/>
          <a:ln w="9525">
            <a:noFill/>
            <a:miter lim="800000"/>
            <a:headEnd/>
            <a:tailEnd/>
          </a:ln>
        </p:spPr>
      </p:pic>
      <p:cxnSp>
        <p:nvCxnSpPr>
          <p:cNvPr id="4" name="Straight Connector 3"/>
          <p:cNvCxnSpPr/>
          <p:nvPr/>
        </p:nvCxnSpPr>
        <p:spPr>
          <a:xfrm>
            <a:off x="2555776" y="3356992"/>
            <a:ext cx="1512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419872" y="4149080"/>
            <a:ext cx="151216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4819" name="Picture 3"/>
          <p:cNvPicPr>
            <a:picLocks noChangeAspect="1" noChangeArrowheads="1"/>
          </p:cNvPicPr>
          <p:nvPr/>
        </p:nvPicPr>
        <p:blipFill>
          <a:blip r:embed="rId3" cstate="print"/>
          <a:srcRect/>
          <a:stretch>
            <a:fillRect/>
          </a:stretch>
        </p:blipFill>
        <p:spPr bwMode="auto">
          <a:xfrm>
            <a:off x="179512" y="3284984"/>
            <a:ext cx="2226098" cy="23177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wipe(down)">
                                      <p:cBhvr>
                                        <p:cTn id="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147763" y="190500"/>
            <a:ext cx="6848475" cy="647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009650" y="1995488"/>
            <a:ext cx="7124700" cy="2867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57175" y="966788"/>
            <a:ext cx="8629650" cy="4924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Oval 2"/>
          <p:cNvSpPr>
            <a:spLocks noChangeArrowheads="1"/>
          </p:cNvSpPr>
          <p:nvPr/>
        </p:nvSpPr>
        <p:spPr bwMode="auto">
          <a:xfrm>
            <a:off x="-1066800" y="685800"/>
            <a:ext cx="12039600" cy="8991600"/>
          </a:xfrm>
          <a:prstGeom prst="ellipse">
            <a:avLst/>
          </a:prstGeom>
          <a:solidFill>
            <a:srgbClr val="FFFF99">
              <a:alpha val="50195"/>
            </a:srgbClr>
          </a:solidFill>
          <a:ln w="63500" cmpd="dbl">
            <a:solidFill>
              <a:schemeClr val="tx1"/>
            </a:solidFill>
            <a:round/>
            <a:headEnd/>
            <a:tailEnd/>
          </a:ln>
        </p:spPr>
        <p:txBody>
          <a:bodyPr wrap="none" anchor="ctr"/>
          <a:lstStyle/>
          <a:p>
            <a:endParaRPr lang="de-DE" dirty="0"/>
          </a:p>
        </p:txBody>
      </p:sp>
      <p:sp>
        <p:nvSpPr>
          <p:cNvPr id="56323" name="Oval 3"/>
          <p:cNvSpPr>
            <a:spLocks noChangeArrowheads="1"/>
          </p:cNvSpPr>
          <p:nvPr/>
        </p:nvSpPr>
        <p:spPr bwMode="auto">
          <a:xfrm>
            <a:off x="304800" y="3352800"/>
            <a:ext cx="8077200" cy="4495800"/>
          </a:xfrm>
          <a:prstGeom prst="ellipse">
            <a:avLst/>
          </a:prstGeom>
          <a:solidFill>
            <a:srgbClr val="CCFFFF">
              <a:alpha val="50195"/>
            </a:srgbClr>
          </a:solidFill>
          <a:ln w="9525">
            <a:solidFill>
              <a:schemeClr val="tx1"/>
            </a:solidFill>
            <a:round/>
            <a:headEnd/>
            <a:tailEnd/>
          </a:ln>
        </p:spPr>
        <p:txBody>
          <a:bodyPr wrap="none" anchor="ctr"/>
          <a:lstStyle/>
          <a:p>
            <a:endParaRPr lang="de-DE"/>
          </a:p>
        </p:txBody>
      </p:sp>
      <p:grpSp>
        <p:nvGrpSpPr>
          <p:cNvPr id="2" name="Group 4"/>
          <p:cNvGrpSpPr>
            <a:grpSpLocks/>
          </p:cNvGrpSpPr>
          <p:nvPr/>
        </p:nvGrpSpPr>
        <p:grpSpPr bwMode="auto">
          <a:xfrm>
            <a:off x="2057400" y="4648201"/>
            <a:ext cx="3581400" cy="1751013"/>
            <a:chOff x="1296" y="2928"/>
            <a:chExt cx="2256" cy="1103"/>
          </a:xfrm>
        </p:grpSpPr>
        <p:sp>
          <p:nvSpPr>
            <p:cNvPr id="230405" name="Rectangle 5"/>
            <p:cNvSpPr>
              <a:spLocks noChangeArrowheads="1"/>
            </p:cNvSpPr>
            <p:nvPr/>
          </p:nvSpPr>
          <p:spPr bwMode="auto">
            <a:xfrm>
              <a:off x="1296" y="302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2" name="Line 6"/>
            <p:cNvSpPr>
              <a:spLocks noChangeShapeType="1"/>
            </p:cNvSpPr>
            <p:nvPr/>
          </p:nvSpPr>
          <p:spPr bwMode="auto">
            <a:xfrm flipV="1">
              <a:off x="3168" y="2928"/>
              <a:ext cx="0" cy="96"/>
            </a:xfrm>
            <a:prstGeom prst="line">
              <a:avLst/>
            </a:prstGeom>
            <a:noFill/>
            <a:ln w="31750">
              <a:solidFill>
                <a:schemeClr val="tx1"/>
              </a:solidFill>
              <a:round/>
              <a:headEnd/>
              <a:tailEnd/>
            </a:ln>
          </p:spPr>
          <p:txBody>
            <a:bodyPr/>
            <a:lstStyle/>
            <a:p>
              <a:endParaRPr lang="de-DE"/>
            </a:p>
          </p:txBody>
        </p:sp>
        <p:sp>
          <p:nvSpPr>
            <p:cNvPr id="56363" name="Line 7"/>
            <p:cNvSpPr>
              <a:spLocks noChangeShapeType="1"/>
            </p:cNvSpPr>
            <p:nvPr/>
          </p:nvSpPr>
          <p:spPr bwMode="auto">
            <a:xfrm>
              <a:off x="3168" y="2928"/>
              <a:ext cx="192" cy="0"/>
            </a:xfrm>
            <a:prstGeom prst="line">
              <a:avLst/>
            </a:prstGeom>
            <a:noFill/>
            <a:ln w="31750">
              <a:solidFill>
                <a:schemeClr val="tx1"/>
              </a:solidFill>
              <a:round/>
              <a:headEnd/>
              <a:tailEnd type="stealth" w="med" len="med"/>
            </a:ln>
          </p:spPr>
          <p:txBody>
            <a:bodyPr/>
            <a:lstStyle/>
            <a:p>
              <a:endParaRPr lang="de-DE"/>
            </a:p>
          </p:txBody>
        </p:sp>
        <p:sp>
          <p:nvSpPr>
            <p:cNvPr id="230408" name="Rectangle 8"/>
            <p:cNvSpPr>
              <a:spLocks noChangeArrowheads="1"/>
            </p:cNvSpPr>
            <p:nvPr/>
          </p:nvSpPr>
          <p:spPr bwMode="auto">
            <a:xfrm>
              <a:off x="1296" y="326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5" name="Line 9"/>
            <p:cNvSpPr>
              <a:spLocks noChangeShapeType="1"/>
            </p:cNvSpPr>
            <p:nvPr/>
          </p:nvSpPr>
          <p:spPr bwMode="auto">
            <a:xfrm flipV="1">
              <a:off x="3168" y="3168"/>
              <a:ext cx="0" cy="96"/>
            </a:xfrm>
            <a:prstGeom prst="line">
              <a:avLst/>
            </a:prstGeom>
            <a:noFill/>
            <a:ln w="31750">
              <a:solidFill>
                <a:schemeClr val="tx1"/>
              </a:solidFill>
              <a:round/>
              <a:headEnd/>
              <a:tailEnd/>
            </a:ln>
          </p:spPr>
          <p:txBody>
            <a:bodyPr/>
            <a:lstStyle/>
            <a:p>
              <a:endParaRPr lang="de-DE"/>
            </a:p>
          </p:txBody>
        </p:sp>
        <p:sp>
          <p:nvSpPr>
            <p:cNvPr id="56366" name="Line 10"/>
            <p:cNvSpPr>
              <a:spLocks noChangeShapeType="1"/>
            </p:cNvSpPr>
            <p:nvPr/>
          </p:nvSpPr>
          <p:spPr bwMode="auto">
            <a:xfrm>
              <a:off x="3168" y="3168"/>
              <a:ext cx="192" cy="0"/>
            </a:xfrm>
            <a:prstGeom prst="line">
              <a:avLst/>
            </a:prstGeom>
            <a:noFill/>
            <a:ln w="31750">
              <a:solidFill>
                <a:schemeClr val="tx1"/>
              </a:solidFill>
              <a:round/>
              <a:headEnd/>
              <a:tailEnd type="stealth" w="med" len="med"/>
            </a:ln>
          </p:spPr>
          <p:txBody>
            <a:bodyPr/>
            <a:lstStyle/>
            <a:p>
              <a:endParaRPr lang="de-DE"/>
            </a:p>
          </p:txBody>
        </p:sp>
        <p:sp>
          <p:nvSpPr>
            <p:cNvPr id="230411" name="Rectangle 11"/>
            <p:cNvSpPr>
              <a:spLocks noChangeArrowheads="1"/>
            </p:cNvSpPr>
            <p:nvPr/>
          </p:nvSpPr>
          <p:spPr bwMode="auto">
            <a:xfrm>
              <a:off x="1296" y="350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8" name="Line 12"/>
            <p:cNvSpPr>
              <a:spLocks noChangeShapeType="1"/>
            </p:cNvSpPr>
            <p:nvPr/>
          </p:nvSpPr>
          <p:spPr bwMode="auto">
            <a:xfrm flipV="1">
              <a:off x="3168" y="3408"/>
              <a:ext cx="0" cy="96"/>
            </a:xfrm>
            <a:prstGeom prst="line">
              <a:avLst/>
            </a:prstGeom>
            <a:noFill/>
            <a:ln w="31750">
              <a:solidFill>
                <a:schemeClr val="tx1"/>
              </a:solidFill>
              <a:round/>
              <a:headEnd/>
              <a:tailEnd/>
            </a:ln>
          </p:spPr>
          <p:txBody>
            <a:bodyPr/>
            <a:lstStyle/>
            <a:p>
              <a:endParaRPr lang="de-DE"/>
            </a:p>
          </p:txBody>
        </p:sp>
        <p:sp>
          <p:nvSpPr>
            <p:cNvPr id="56369" name="Line 13"/>
            <p:cNvSpPr>
              <a:spLocks noChangeShapeType="1"/>
            </p:cNvSpPr>
            <p:nvPr/>
          </p:nvSpPr>
          <p:spPr bwMode="auto">
            <a:xfrm>
              <a:off x="3168" y="3408"/>
              <a:ext cx="192" cy="0"/>
            </a:xfrm>
            <a:prstGeom prst="line">
              <a:avLst/>
            </a:prstGeom>
            <a:noFill/>
            <a:ln w="31750">
              <a:solidFill>
                <a:schemeClr val="tx1"/>
              </a:solidFill>
              <a:round/>
              <a:headEnd/>
              <a:tailEnd type="stealth" w="med" len="med"/>
            </a:ln>
          </p:spPr>
          <p:txBody>
            <a:bodyPr/>
            <a:lstStyle/>
            <a:p>
              <a:endParaRPr lang="de-DE"/>
            </a:p>
          </p:txBody>
        </p:sp>
        <p:sp>
          <p:nvSpPr>
            <p:cNvPr id="230414" name="Rectangle 14"/>
            <p:cNvSpPr>
              <a:spLocks noChangeArrowheads="1"/>
            </p:cNvSpPr>
            <p:nvPr/>
          </p:nvSpPr>
          <p:spPr bwMode="auto">
            <a:xfrm>
              <a:off x="1296" y="374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71" name="Line 15"/>
            <p:cNvSpPr>
              <a:spLocks noChangeShapeType="1"/>
            </p:cNvSpPr>
            <p:nvPr/>
          </p:nvSpPr>
          <p:spPr bwMode="auto">
            <a:xfrm flipV="1">
              <a:off x="3168" y="3648"/>
              <a:ext cx="0" cy="96"/>
            </a:xfrm>
            <a:prstGeom prst="line">
              <a:avLst/>
            </a:prstGeom>
            <a:noFill/>
            <a:ln w="31750">
              <a:solidFill>
                <a:schemeClr val="tx1"/>
              </a:solidFill>
              <a:round/>
              <a:headEnd/>
              <a:tailEnd/>
            </a:ln>
          </p:spPr>
          <p:txBody>
            <a:bodyPr/>
            <a:lstStyle/>
            <a:p>
              <a:endParaRPr lang="de-DE"/>
            </a:p>
          </p:txBody>
        </p:sp>
        <p:sp>
          <p:nvSpPr>
            <p:cNvPr id="56372" name="Line 16"/>
            <p:cNvSpPr>
              <a:spLocks noChangeShapeType="1"/>
            </p:cNvSpPr>
            <p:nvPr/>
          </p:nvSpPr>
          <p:spPr bwMode="auto">
            <a:xfrm>
              <a:off x="3168" y="3648"/>
              <a:ext cx="192" cy="0"/>
            </a:xfrm>
            <a:prstGeom prst="line">
              <a:avLst/>
            </a:prstGeom>
            <a:noFill/>
            <a:ln w="31750">
              <a:solidFill>
                <a:schemeClr val="tx1"/>
              </a:solidFill>
              <a:round/>
              <a:headEnd/>
              <a:tailEnd type="stealth" w="med" len="med"/>
            </a:ln>
          </p:spPr>
          <p:txBody>
            <a:bodyPr/>
            <a:lstStyle/>
            <a:p>
              <a:endParaRPr lang="de-DE"/>
            </a:p>
          </p:txBody>
        </p:sp>
        <p:sp>
          <p:nvSpPr>
            <p:cNvPr id="230417" name="Rectangle 17"/>
            <p:cNvSpPr>
              <a:spLocks noChangeArrowheads="1"/>
            </p:cNvSpPr>
            <p:nvPr/>
          </p:nvSpPr>
          <p:spPr bwMode="auto">
            <a:xfrm>
              <a:off x="1296" y="398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74" name="Line 18"/>
            <p:cNvSpPr>
              <a:spLocks noChangeShapeType="1"/>
            </p:cNvSpPr>
            <p:nvPr/>
          </p:nvSpPr>
          <p:spPr bwMode="auto">
            <a:xfrm flipV="1">
              <a:off x="3168" y="3888"/>
              <a:ext cx="0" cy="96"/>
            </a:xfrm>
            <a:prstGeom prst="line">
              <a:avLst/>
            </a:prstGeom>
            <a:noFill/>
            <a:ln w="31750">
              <a:solidFill>
                <a:schemeClr val="tx1"/>
              </a:solidFill>
              <a:round/>
              <a:headEnd/>
              <a:tailEnd/>
            </a:ln>
          </p:spPr>
          <p:txBody>
            <a:bodyPr/>
            <a:lstStyle/>
            <a:p>
              <a:endParaRPr lang="de-DE"/>
            </a:p>
          </p:txBody>
        </p:sp>
        <p:sp>
          <p:nvSpPr>
            <p:cNvPr id="56375" name="Line 19"/>
            <p:cNvSpPr>
              <a:spLocks noChangeShapeType="1"/>
            </p:cNvSpPr>
            <p:nvPr/>
          </p:nvSpPr>
          <p:spPr bwMode="auto">
            <a:xfrm>
              <a:off x="3168" y="3888"/>
              <a:ext cx="192" cy="0"/>
            </a:xfrm>
            <a:prstGeom prst="line">
              <a:avLst/>
            </a:prstGeom>
            <a:noFill/>
            <a:ln w="31750">
              <a:solidFill>
                <a:schemeClr val="tx1"/>
              </a:solidFill>
              <a:round/>
              <a:headEnd/>
              <a:tailEnd type="stealth" w="med" len="med"/>
            </a:ln>
          </p:spPr>
          <p:txBody>
            <a:bodyPr/>
            <a:lstStyle/>
            <a:p>
              <a:endParaRPr lang="de-DE"/>
            </a:p>
          </p:txBody>
        </p:sp>
      </p:grpSp>
      <p:sp>
        <p:nvSpPr>
          <p:cNvPr id="56328" name="AutoShape 53"/>
          <p:cNvSpPr>
            <a:spLocks noChangeArrowheads="1"/>
          </p:cNvSpPr>
          <p:nvPr/>
        </p:nvSpPr>
        <p:spPr bwMode="auto">
          <a:xfrm flipH="1">
            <a:off x="5791200" y="5029200"/>
            <a:ext cx="457200" cy="838200"/>
          </a:xfrm>
          <a:prstGeom prst="rightArrow">
            <a:avLst>
              <a:gd name="adj1" fmla="val 50000"/>
              <a:gd name="adj2" fmla="val 25000"/>
            </a:avLst>
          </a:prstGeom>
          <a:solidFill>
            <a:srgbClr val="00FF00"/>
          </a:solidFill>
          <a:ln w="9525">
            <a:noFill/>
            <a:miter lim="800000"/>
            <a:headEnd/>
            <a:tailEnd/>
          </a:ln>
        </p:spPr>
        <p:txBody>
          <a:bodyPr wrap="none" anchor="ctr"/>
          <a:lstStyle/>
          <a:p>
            <a:endParaRPr lang="de-DE"/>
          </a:p>
        </p:txBody>
      </p:sp>
      <p:pic>
        <p:nvPicPr>
          <p:cNvPr id="70" name="Picture 2"/>
          <p:cNvPicPr>
            <a:picLocks noChangeAspect="1" noChangeArrowheads="1"/>
          </p:cNvPicPr>
          <p:nvPr/>
        </p:nvPicPr>
        <p:blipFill>
          <a:blip r:embed="rId2" cstate="print"/>
          <a:srcRect/>
          <a:stretch>
            <a:fillRect/>
          </a:stretch>
        </p:blipFill>
        <p:spPr bwMode="auto">
          <a:xfrm>
            <a:off x="6564482" y="4191000"/>
            <a:ext cx="3177836" cy="2140936"/>
          </a:xfrm>
          <a:prstGeom prst="rect">
            <a:avLst/>
          </a:prstGeom>
          <a:noFill/>
          <a:ln w="9525">
            <a:noFill/>
            <a:miter lim="800000"/>
            <a:headEnd/>
            <a:tailEnd/>
          </a:ln>
        </p:spPr>
      </p:pic>
      <p:grpSp>
        <p:nvGrpSpPr>
          <p:cNvPr id="3" name="Group 70"/>
          <p:cNvGrpSpPr/>
          <p:nvPr/>
        </p:nvGrpSpPr>
        <p:grpSpPr>
          <a:xfrm>
            <a:off x="7391400" y="5181600"/>
            <a:ext cx="1079500" cy="1079500"/>
            <a:chOff x="7391400" y="5181600"/>
            <a:chExt cx="1079500" cy="1079500"/>
          </a:xfrm>
        </p:grpSpPr>
        <p:sp>
          <p:nvSpPr>
            <p:cNvPr id="56329" name="Oval 54"/>
            <p:cNvSpPr>
              <a:spLocks noChangeArrowheads="1"/>
            </p:cNvSpPr>
            <p:nvPr/>
          </p:nvSpPr>
          <p:spPr bwMode="auto">
            <a:xfrm>
              <a:off x="7391400" y="52578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0" name="Oval 55"/>
            <p:cNvSpPr>
              <a:spLocks noChangeArrowheads="1"/>
            </p:cNvSpPr>
            <p:nvPr/>
          </p:nvSpPr>
          <p:spPr bwMode="auto">
            <a:xfrm>
              <a:off x="7620000" y="53340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1" name="Oval 56"/>
            <p:cNvSpPr>
              <a:spLocks noChangeArrowheads="1"/>
            </p:cNvSpPr>
            <p:nvPr/>
          </p:nvSpPr>
          <p:spPr bwMode="auto">
            <a:xfrm>
              <a:off x="7467600" y="55626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2" name="Oval 57"/>
            <p:cNvSpPr>
              <a:spLocks noChangeArrowheads="1"/>
            </p:cNvSpPr>
            <p:nvPr/>
          </p:nvSpPr>
          <p:spPr bwMode="auto">
            <a:xfrm>
              <a:off x="7924800" y="51816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3" name="Oval 58"/>
            <p:cNvSpPr>
              <a:spLocks noChangeArrowheads="1"/>
            </p:cNvSpPr>
            <p:nvPr/>
          </p:nvSpPr>
          <p:spPr bwMode="auto">
            <a:xfrm>
              <a:off x="7848600" y="5410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4" name="Oval 59"/>
            <p:cNvSpPr>
              <a:spLocks noChangeArrowheads="1"/>
            </p:cNvSpPr>
            <p:nvPr/>
          </p:nvSpPr>
          <p:spPr bwMode="auto">
            <a:xfrm>
              <a:off x="8153400" y="58674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5" name="Oval 60"/>
            <p:cNvSpPr>
              <a:spLocks noChangeArrowheads="1"/>
            </p:cNvSpPr>
            <p:nvPr/>
          </p:nvSpPr>
          <p:spPr bwMode="auto">
            <a:xfrm>
              <a:off x="8001000" y="6172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6" name="Oval 61"/>
            <p:cNvSpPr>
              <a:spLocks noChangeArrowheads="1"/>
            </p:cNvSpPr>
            <p:nvPr/>
          </p:nvSpPr>
          <p:spPr bwMode="auto">
            <a:xfrm>
              <a:off x="7620000" y="60960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7" name="Oval 62"/>
            <p:cNvSpPr>
              <a:spLocks noChangeArrowheads="1"/>
            </p:cNvSpPr>
            <p:nvPr/>
          </p:nvSpPr>
          <p:spPr bwMode="auto">
            <a:xfrm>
              <a:off x="8382000" y="5410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a2%20animal%20cell.png"/>
          <p:cNvPicPr>
            <a:picLocks noChangeAspect="1" noChangeArrowheads="1"/>
          </p:cNvPicPr>
          <p:nvPr/>
        </p:nvPicPr>
        <p:blipFill>
          <a:blip r:embed="rId2" cstate="print"/>
          <a:srcRect/>
          <a:stretch>
            <a:fillRect/>
          </a:stretch>
        </p:blipFill>
        <p:spPr bwMode="auto">
          <a:xfrm>
            <a:off x="2554288" y="3352800"/>
            <a:ext cx="1600200" cy="1323975"/>
          </a:xfrm>
          <a:prstGeom prst="rect">
            <a:avLst/>
          </a:prstGeom>
          <a:noFill/>
        </p:spPr>
      </p:pic>
      <p:sp>
        <p:nvSpPr>
          <p:cNvPr id="34819" name="AutoShape 3"/>
          <p:cNvSpPr>
            <a:spLocks noChangeArrowheads="1"/>
          </p:cNvSpPr>
          <p:nvPr/>
        </p:nvSpPr>
        <p:spPr bwMode="auto">
          <a:xfrm rot="10800000">
            <a:off x="4611688" y="3810000"/>
            <a:ext cx="1143000" cy="304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3300"/>
          </a:solidFill>
          <a:ln w="9525">
            <a:solidFill>
              <a:schemeClr val="tx1"/>
            </a:solidFill>
            <a:miter lim="800000"/>
            <a:headEnd/>
            <a:tailEnd/>
          </a:ln>
          <a:effectLst/>
        </p:spPr>
        <p:txBody>
          <a:bodyPr wrap="none" anchor="ctr"/>
          <a:lstStyle/>
          <a:p>
            <a:endParaRPr lang="de-DE"/>
          </a:p>
        </p:txBody>
      </p:sp>
      <p:sp>
        <p:nvSpPr>
          <p:cNvPr id="34820" name="Line 4"/>
          <p:cNvSpPr>
            <a:spLocks noChangeShapeType="1"/>
          </p:cNvSpPr>
          <p:nvPr/>
        </p:nvSpPr>
        <p:spPr bwMode="auto">
          <a:xfrm>
            <a:off x="2173288" y="2971800"/>
            <a:ext cx="533400" cy="381000"/>
          </a:xfrm>
          <a:prstGeom prst="line">
            <a:avLst/>
          </a:prstGeom>
          <a:noFill/>
          <a:ln w="28575">
            <a:solidFill>
              <a:srgbClr val="FF0000"/>
            </a:solidFill>
            <a:round/>
            <a:headEnd/>
            <a:tailEnd type="triangle" w="med" len="med"/>
          </a:ln>
          <a:effectLst/>
        </p:spPr>
        <p:txBody>
          <a:bodyPr/>
          <a:lstStyle/>
          <a:p>
            <a:endParaRPr lang="de-DE"/>
          </a:p>
        </p:txBody>
      </p:sp>
      <p:sp>
        <p:nvSpPr>
          <p:cNvPr id="34821" name="Text Box 5"/>
          <p:cNvSpPr txBox="1">
            <a:spLocks noChangeArrowheads="1"/>
          </p:cNvSpPr>
          <p:nvPr/>
        </p:nvSpPr>
        <p:spPr bwMode="auto">
          <a:xfrm>
            <a:off x="533400" y="1752600"/>
            <a:ext cx="3530600" cy="396875"/>
          </a:xfrm>
          <a:prstGeom prst="rect">
            <a:avLst/>
          </a:prstGeom>
          <a:noFill/>
          <a:ln w="9525">
            <a:noFill/>
            <a:miter lim="800000"/>
            <a:headEnd/>
            <a:tailEnd/>
          </a:ln>
          <a:effectLst/>
        </p:spPr>
        <p:txBody>
          <a:bodyPr wrap="none">
            <a:spAutoFit/>
          </a:bodyPr>
          <a:lstStyle/>
          <a:p>
            <a:pPr algn="l"/>
            <a:r>
              <a:rPr lang="de-DE" sz="2000" b="1">
                <a:solidFill>
                  <a:srgbClr val="FF0000"/>
                </a:solidFill>
              </a:rPr>
              <a:t>Can we predict TNF pathway?</a:t>
            </a:r>
          </a:p>
        </p:txBody>
      </p:sp>
      <p:grpSp>
        <p:nvGrpSpPr>
          <p:cNvPr id="2" name="Group 6"/>
          <p:cNvGrpSpPr>
            <a:grpSpLocks/>
          </p:cNvGrpSpPr>
          <p:nvPr/>
        </p:nvGrpSpPr>
        <p:grpSpPr bwMode="auto">
          <a:xfrm>
            <a:off x="6059488" y="3048000"/>
            <a:ext cx="1887537" cy="1616075"/>
            <a:chOff x="3595" y="2742"/>
            <a:chExt cx="1189" cy="1018"/>
          </a:xfrm>
        </p:grpSpPr>
        <p:sp>
          <p:nvSpPr>
            <p:cNvPr id="34823" name="Rectangle 7"/>
            <p:cNvSpPr>
              <a:spLocks noChangeArrowheads="1"/>
            </p:cNvSpPr>
            <p:nvPr/>
          </p:nvSpPr>
          <p:spPr bwMode="auto">
            <a:xfrm>
              <a:off x="3675" y="2742"/>
              <a:ext cx="1109" cy="950"/>
            </a:xfrm>
            <a:prstGeom prst="rect">
              <a:avLst/>
            </a:prstGeom>
            <a:solidFill>
              <a:srgbClr val="616161"/>
            </a:solidFill>
            <a:ln w="9525">
              <a:noFill/>
              <a:miter lim="800000"/>
              <a:headEnd/>
              <a:tailEnd/>
            </a:ln>
          </p:spPr>
          <p:txBody>
            <a:bodyPr/>
            <a:lstStyle/>
            <a:p>
              <a:endParaRPr lang="de-DE"/>
            </a:p>
          </p:txBody>
        </p:sp>
        <p:pic>
          <p:nvPicPr>
            <p:cNvPr id="34824" name="Picture 8"/>
            <p:cNvPicPr>
              <a:picLocks noChangeAspect="1" noChangeArrowheads="1"/>
            </p:cNvPicPr>
            <p:nvPr/>
          </p:nvPicPr>
          <p:blipFill>
            <a:blip r:embed="rId3" cstate="print"/>
            <a:srcRect/>
            <a:stretch>
              <a:fillRect/>
            </a:stretch>
          </p:blipFill>
          <p:spPr bwMode="auto">
            <a:xfrm>
              <a:off x="3595" y="2810"/>
              <a:ext cx="1110" cy="950"/>
            </a:xfrm>
            <a:prstGeom prst="rect">
              <a:avLst/>
            </a:prstGeom>
            <a:noFill/>
            <a:ln w="9525">
              <a:noFill/>
              <a:miter lim="800000"/>
              <a:headEnd/>
              <a:tailEnd/>
            </a:ln>
          </p:spPr>
        </p:pic>
      </p:grpSp>
      <p:pic>
        <p:nvPicPr>
          <p:cNvPr id="34825" name="Picture 9" descr="http://www1.imperial.ac.uk/_Resources/(F37B47CB-4506-4857-B255-DC3FC60F2B1F)/icam-2expression-large.jpg"/>
          <p:cNvPicPr>
            <a:picLocks noChangeAspect="1" noChangeArrowheads="1"/>
          </p:cNvPicPr>
          <p:nvPr/>
        </p:nvPicPr>
        <p:blipFill>
          <a:blip r:embed="rId4" cstate="print"/>
          <a:srcRect/>
          <a:stretch>
            <a:fillRect/>
          </a:stretch>
        </p:blipFill>
        <p:spPr bwMode="auto">
          <a:xfrm>
            <a:off x="1411288" y="3886200"/>
            <a:ext cx="1074737" cy="941388"/>
          </a:xfrm>
          <a:prstGeom prst="rect">
            <a:avLst/>
          </a:prstGeom>
          <a:noFill/>
        </p:spPr>
      </p:pic>
      <p:sp>
        <p:nvSpPr>
          <p:cNvPr id="34826" name="Text Box 10"/>
          <p:cNvSpPr txBox="1">
            <a:spLocks noChangeArrowheads="1"/>
          </p:cNvSpPr>
          <p:nvPr/>
        </p:nvSpPr>
        <p:spPr bwMode="auto">
          <a:xfrm>
            <a:off x="4764088" y="2514600"/>
            <a:ext cx="4362450" cy="466725"/>
          </a:xfrm>
          <a:prstGeom prst="rect">
            <a:avLst/>
          </a:prstGeom>
          <a:noFill/>
          <a:ln w="9525">
            <a:solidFill>
              <a:schemeClr val="tx1"/>
            </a:solidFill>
            <a:miter lim="800000"/>
            <a:headEnd/>
            <a:tailEnd/>
          </a:ln>
          <a:effectLst/>
        </p:spPr>
        <p:txBody>
          <a:bodyPr wrap="none">
            <a:spAutoFit/>
          </a:bodyPr>
          <a:lstStyle/>
          <a:p>
            <a:pPr algn="l"/>
            <a:r>
              <a:rPr lang="de-DE"/>
              <a:t>117 differentially expressed genes</a:t>
            </a:r>
          </a:p>
        </p:txBody>
      </p:sp>
      <p:grpSp>
        <p:nvGrpSpPr>
          <p:cNvPr id="3" name="Group 11"/>
          <p:cNvGrpSpPr>
            <a:grpSpLocks/>
          </p:cNvGrpSpPr>
          <p:nvPr/>
        </p:nvGrpSpPr>
        <p:grpSpPr bwMode="auto">
          <a:xfrm>
            <a:off x="6440488" y="3276600"/>
            <a:ext cx="1079500" cy="1079500"/>
            <a:chOff x="4656" y="3264"/>
            <a:chExt cx="680" cy="680"/>
          </a:xfrm>
        </p:grpSpPr>
        <p:sp>
          <p:nvSpPr>
            <p:cNvPr id="34828" name="Oval 12"/>
            <p:cNvSpPr>
              <a:spLocks noChangeArrowheads="1"/>
            </p:cNvSpPr>
            <p:nvPr/>
          </p:nvSpPr>
          <p:spPr bwMode="auto">
            <a:xfrm>
              <a:off x="4656" y="3312"/>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4829" name="Oval 13"/>
            <p:cNvSpPr>
              <a:spLocks noChangeArrowheads="1"/>
            </p:cNvSpPr>
            <p:nvPr/>
          </p:nvSpPr>
          <p:spPr bwMode="auto">
            <a:xfrm>
              <a:off x="4800" y="3360"/>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4830" name="Oval 14"/>
            <p:cNvSpPr>
              <a:spLocks noChangeArrowheads="1"/>
            </p:cNvSpPr>
            <p:nvPr/>
          </p:nvSpPr>
          <p:spPr bwMode="auto">
            <a:xfrm>
              <a:off x="4704" y="3504"/>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4831" name="Oval 15"/>
            <p:cNvSpPr>
              <a:spLocks noChangeArrowheads="1"/>
            </p:cNvSpPr>
            <p:nvPr/>
          </p:nvSpPr>
          <p:spPr bwMode="auto">
            <a:xfrm>
              <a:off x="4992" y="3264"/>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4832" name="Oval 16"/>
            <p:cNvSpPr>
              <a:spLocks noChangeArrowheads="1"/>
            </p:cNvSpPr>
            <p:nvPr/>
          </p:nvSpPr>
          <p:spPr bwMode="auto">
            <a:xfrm>
              <a:off x="4944" y="3408"/>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4833" name="Oval 17"/>
            <p:cNvSpPr>
              <a:spLocks noChangeArrowheads="1"/>
            </p:cNvSpPr>
            <p:nvPr/>
          </p:nvSpPr>
          <p:spPr bwMode="auto">
            <a:xfrm>
              <a:off x="5136" y="3696"/>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4834" name="Oval 18"/>
            <p:cNvSpPr>
              <a:spLocks noChangeArrowheads="1"/>
            </p:cNvSpPr>
            <p:nvPr/>
          </p:nvSpPr>
          <p:spPr bwMode="auto">
            <a:xfrm>
              <a:off x="5040" y="3888"/>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4835" name="Oval 19"/>
            <p:cNvSpPr>
              <a:spLocks noChangeArrowheads="1"/>
            </p:cNvSpPr>
            <p:nvPr/>
          </p:nvSpPr>
          <p:spPr bwMode="auto">
            <a:xfrm>
              <a:off x="4800" y="3840"/>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sp>
          <p:nvSpPr>
            <p:cNvPr id="34836" name="Oval 20"/>
            <p:cNvSpPr>
              <a:spLocks noChangeArrowheads="1"/>
            </p:cNvSpPr>
            <p:nvPr/>
          </p:nvSpPr>
          <p:spPr bwMode="auto">
            <a:xfrm>
              <a:off x="5280" y="3408"/>
              <a:ext cx="56" cy="56"/>
            </a:xfrm>
            <a:prstGeom prst="ellipse">
              <a:avLst/>
            </a:prstGeom>
            <a:solidFill>
              <a:srgbClr val="FF0000"/>
            </a:solidFill>
            <a:ln w="9525">
              <a:solidFill>
                <a:schemeClr val="tx1"/>
              </a:solidFill>
              <a:round/>
              <a:headEnd/>
              <a:tailEnd/>
            </a:ln>
            <a:effectLst/>
          </p:spPr>
          <p:txBody>
            <a:bodyPr wrap="none" anchor="ctr"/>
            <a:lstStyle/>
            <a:p>
              <a:endParaRPr lang="de-DE"/>
            </a:p>
          </p:txBody>
        </p:sp>
      </p:grpSp>
      <p:sp>
        <p:nvSpPr>
          <p:cNvPr id="34837" name="Text Box 21"/>
          <p:cNvSpPr txBox="1">
            <a:spLocks noChangeArrowheads="1"/>
          </p:cNvSpPr>
          <p:nvPr/>
        </p:nvSpPr>
        <p:spPr bwMode="auto">
          <a:xfrm>
            <a:off x="1928813" y="2228850"/>
            <a:ext cx="365125" cy="579438"/>
          </a:xfrm>
          <a:prstGeom prst="rect">
            <a:avLst/>
          </a:prstGeom>
          <a:noFill/>
          <a:ln w="9525">
            <a:noFill/>
            <a:miter lim="800000"/>
            <a:headEnd/>
            <a:tailEnd/>
          </a:ln>
          <a:effectLst/>
        </p:spPr>
        <p:txBody>
          <a:bodyPr wrap="none">
            <a:spAutoFit/>
          </a:bodyPr>
          <a:lstStyle/>
          <a:p>
            <a:pPr algn="l"/>
            <a:r>
              <a:rPr lang="de-DE" sz="3200">
                <a:solidFill>
                  <a:srgbClr val="FF0000"/>
                </a:solidFill>
              </a:rPr>
              <a:t>?</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 y="-17677"/>
            <a:ext cx="9144000" cy="66596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 y="723435"/>
            <a:ext cx="9144000" cy="48603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0" y="802062"/>
            <a:ext cx="9144000" cy="48497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Oval 2"/>
          <p:cNvSpPr>
            <a:spLocks noChangeArrowheads="1"/>
          </p:cNvSpPr>
          <p:nvPr/>
        </p:nvSpPr>
        <p:spPr bwMode="auto">
          <a:xfrm>
            <a:off x="-1066800" y="685800"/>
            <a:ext cx="12039600" cy="8991600"/>
          </a:xfrm>
          <a:prstGeom prst="ellipse">
            <a:avLst/>
          </a:prstGeom>
          <a:solidFill>
            <a:srgbClr val="FFFF99">
              <a:alpha val="50195"/>
            </a:srgbClr>
          </a:solidFill>
          <a:ln w="63500" cmpd="dbl">
            <a:solidFill>
              <a:schemeClr val="tx1"/>
            </a:solidFill>
            <a:round/>
            <a:headEnd/>
            <a:tailEnd/>
          </a:ln>
        </p:spPr>
        <p:txBody>
          <a:bodyPr wrap="none" anchor="ctr"/>
          <a:lstStyle/>
          <a:p>
            <a:endParaRPr lang="de-DE" dirty="0"/>
          </a:p>
        </p:txBody>
      </p:sp>
      <p:sp>
        <p:nvSpPr>
          <p:cNvPr id="56323" name="Oval 3"/>
          <p:cNvSpPr>
            <a:spLocks noChangeArrowheads="1"/>
          </p:cNvSpPr>
          <p:nvPr/>
        </p:nvSpPr>
        <p:spPr bwMode="auto">
          <a:xfrm>
            <a:off x="304800" y="3352800"/>
            <a:ext cx="8077200" cy="4495800"/>
          </a:xfrm>
          <a:prstGeom prst="ellipse">
            <a:avLst/>
          </a:prstGeom>
          <a:solidFill>
            <a:srgbClr val="CCFFFF">
              <a:alpha val="50195"/>
            </a:srgbClr>
          </a:solidFill>
          <a:ln w="9525">
            <a:solidFill>
              <a:schemeClr val="tx1"/>
            </a:solidFill>
            <a:round/>
            <a:headEnd/>
            <a:tailEnd/>
          </a:ln>
        </p:spPr>
        <p:txBody>
          <a:bodyPr wrap="none" anchor="ctr"/>
          <a:lstStyle/>
          <a:p>
            <a:endParaRPr lang="de-DE"/>
          </a:p>
        </p:txBody>
      </p:sp>
      <p:grpSp>
        <p:nvGrpSpPr>
          <p:cNvPr id="2" name="Group 4"/>
          <p:cNvGrpSpPr>
            <a:grpSpLocks/>
          </p:cNvGrpSpPr>
          <p:nvPr/>
        </p:nvGrpSpPr>
        <p:grpSpPr bwMode="auto">
          <a:xfrm>
            <a:off x="2057400" y="4648200"/>
            <a:ext cx="3581400" cy="1905000"/>
            <a:chOff x="1296" y="2928"/>
            <a:chExt cx="2256" cy="1200"/>
          </a:xfrm>
        </p:grpSpPr>
        <p:sp>
          <p:nvSpPr>
            <p:cNvPr id="230405" name="Rectangle 5"/>
            <p:cNvSpPr>
              <a:spLocks noChangeArrowheads="1"/>
            </p:cNvSpPr>
            <p:nvPr/>
          </p:nvSpPr>
          <p:spPr bwMode="auto">
            <a:xfrm>
              <a:off x="1296" y="302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2" name="Line 6"/>
            <p:cNvSpPr>
              <a:spLocks noChangeShapeType="1"/>
            </p:cNvSpPr>
            <p:nvPr/>
          </p:nvSpPr>
          <p:spPr bwMode="auto">
            <a:xfrm flipV="1">
              <a:off x="3168" y="2928"/>
              <a:ext cx="0" cy="96"/>
            </a:xfrm>
            <a:prstGeom prst="line">
              <a:avLst/>
            </a:prstGeom>
            <a:noFill/>
            <a:ln w="31750">
              <a:solidFill>
                <a:schemeClr val="tx1"/>
              </a:solidFill>
              <a:round/>
              <a:headEnd/>
              <a:tailEnd/>
            </a:ln>
          </p:spPr>
          <p:txBody>
            <a:bodyPr/>
            <a:lstStyle/>
            <a:p>
              <a:endParaRPr lang="de-DE"/>
            </a:p>
          </p:txBody>
        </p:sp>
        <p:sp>
          <p:nvSpPr>
            <p:cNvPr id="56363" name="Line 7"/>
            <p:cNvSpPr>
              <a:spLocks noChangeShapeType="1"/>
            </p:cNvSpPr>
            <p:nvPr/>
          </p:nvSpPr>
          <p:spPr bwMode="auto">
            <a:xfrm>
              <a:off x="3168" y="2928"/>
              <a:ext cx="192" cy="0"/>
            </a:xfrm>
            <a:prstGeom prst="line">
              <a:avLst/>
            </a:prstGeom>
            <a:noFill/>
            <a:ln w="31750">
              <a:solidFill>
                <a:schemeClr val="tx1"/>
              </a:solidFill>
              <a:round/>
              <a:headEnd/>
              <a:tailEnd type="stealth" w="med" len="med"/>
            </a:ln>
          </p:spPr>
          <p:txBody>
            <a:bodyPr/>
            <a:lstStyle/>
            <a:p>
              <a:endParaRPr lang="de-DE"/>
            </a:p>
          </p:txBody>
        </p:sp>
        <p:sp>
          <p:nvSpPr>
            <p:cNvPr id="230408" name="Rectangle 8"/>
            <p:cNvSpPr>
              <a:spLocks noChangeArrowheads="1"/>
            </p:cNvSpPr>
            <p:nvPr/>
          </p:nvSpPr>
          <p:spPr bwMode="auto">
            <a:xfrm>
              <a:off x="1296" y="326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5" name="Line 9"/>
            <p:cNvSpPr>
              <a:spLocks noChangeShapeType="1"/>
            </p:cNvSpPr>
            <p:nvPr/>
          </p:nvSpPr>
          <p:spPr bwMode="auto">
            <a:xfrm flipV="1">
              <a:off x="3168" y="3168"/>
              <a:ext cx="0" cy="96"/>
            </a:xfrm>
            <a:prstGeom prst="line">
              <a:avLst/>
            </a:prstGeom>
            <a:noFill/>
            <a:ln w="31750">
              <a:solidFill>
                <a:schemeClr val="tx1"/>
              </a:solidFill>
              <a:round/>
              <a:headEnd/>
              <a:tailEnd/>
            </a:ln>
          </p:spPr>
          <p:txBody>
            <a:bodyPr/>
            <a:lstStyle/>
            <a:p>
              <a:endParaRPr lang="de-DE"/>
            </a:p>
          </p:txBody>
        </p:sp>
        <p:sp>
          <p:nvSpPr>
            <p:cNvPr id="56366" name="Line 10"/>
            <p:cNvSpPr>
              <a:spLocks noChangeShapeType="1"/>
            </p:cNvSpPr>
            <p:nvPr/>
          </p:nvSpPr>
          <p:spPr bwMode="auto">
            <a:xfrm>
              <a:off x="3168" y="3168"/>
              <a:ext cx="192" cy="0"/>
            </a:xfrm>
            <a:prstGeom prst="line">
              <a:avLst/>
            </a:prstGeom>
            <a:noFill/>
            <a:ln w="31750">
              <a:solidFill>
                <a:schemeClr val="tx1"/>
              </a:solidFill>
              <a:round/>
              <a:headEnd/>
              <a:tailEnd type="stealth" w="med" len="med"/>
            </a:ln>
          </p:spPr>
          <p:txBody>
            <a:bodyPr/>
            <a:lstStyle/>
            <a:p>
              <a:endParaRPr lang="de-DE"/>
            </a:p>
          </p:txBody>
        </p:sp>
        <p:sp>
          <p:nvSpPr>
            <p:cNvPr id="230411" name="Rectangle 11"/>
            <p:cNvSpPr>
              <a:spLocks noChangeArrowheads="1"/>
            </p:cNvSpPr>
            <p:nvPr/>
          </p:nvSpPr>
          <p:spPr bwMode="auto">
            <a:xfrm>
              <a:off x="1296" y="350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8" name="Line 12"/>
            <p:cNvSpPr>
              <a:spLocks noChangeShapeType="1"/>
            </p:cNvSpPr>
            <p:nvPr/>
          </p:nvSpPr>
          <p:spPr bwMode="auto">
            <a:xfrm flipV="1">
              <a:off x="3168" y="3408"/>
              <a:ext cx="0" cy="96"/>
            </a:xfrm>
            <a:prstGeom prst="line">
              <a:avLst/>
            </a:prstGeom>
            <a:noFill/>
            <a:ln w="31750">
              <a:solidFill>
                <a:schemeClr val="tx1"/>
              </a:solidFill>
              <a:round/>
              <a:headEnd/>
              <a:tailEnd/>
            </a:ln>
          </p:spPr>
          <p:txBody>
            <a:bodyPr/>
            <a:lstStyle/>
            <a:p>
              <a:endParaRPr lang="de-DE"/>
            </a:p>
          </p:txBody>
        </p:sp>
        <p:sp>
          <p:nvSpPr>
            <p:cNvPr id="56369" name="Line 13"/>
            <p:cNvSpPr>
              <a:spLocks noChangeShapeType="1"/>
            </p:cNvSpPr>
            <p:nvPr/>
          </p:nvSpPr>
          <p:spPr bwMode="auto">
            <a:xfrm>
              <a:off x="3168" y="3408"/>
              <a:ext cx="192" cy="0"/>
            </a:xfrm>
            <a:prstGeom prst="line">
              <a:avLst/>
            </a:prstGeom>
            <a:noFill/>
            <a:ln w="31750">
              <a:solidFill>
                <a:schemeClr val="tx1"/>
              </a:solidFill>
              <a:round/>
              <a:headEnd/>
              <a:tailEnd type="stealth" w="med" len="med"/>
            </a:ln>
          </p:spPr>
          <p:txBody>
            <a:bodyPr/>
            <a:lstStyle/>
            <a:p>
              <a:endParaRPr lang="de-DE"/>
            </a:p>
          </p:txBody>
        </p:sp>
        <p:sp>
          <p:nvSpPr>
            <p:cNvPr id="230414" name="Rectangle 14"/>
            <p:cNvSpPr>
              <a:spLocks noChangeArrowheads="1"/>
            </p:cNvSpPr>
            <p:nvPr/>
          </p:nvSpPr>
          <p:spPr bwMode="auto">
            <a:xfrm>
              <a:off x="1296" y="374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71" name="Line 15"/>
            <p:cNvSpPr>
              <a:spLocks noChangeShapeType="1"/>
            </p:cNvSpPr>
            <p:nvPr/>
          </p:nvSpPr>
          <p:spPr bwMode="auto">
            <a:xfrm flipV="1">
              <a:off x="3168" y="3648"/>
              <a:ext cx="0" cy="96"/>
            </a:xfrm>
            <a:prstGeom prst="line">
              <a:avLst/>
            </a:prstGeom>
            <a:noFill/>
            <a:ln w="31750">
              <a:solidFill>
                <a:schemeClr val="tx1"/>
              </a:solidFill>
              <a:round/>
              <a:headEnd/>
              <a:tailEnd/>
            </a:ln>
          </p:spPr>
          <p:txBody>
            <a:bodyPr/>
            <a:lstStyle/>
            <a:p>
              <a:endParaRPr lang="de-DE"/>
            </a:p>
          </p:txBody>
        </p:sp>
        <p:sp>
          <p:nvSpPr>
            <p:cNvPr id="56372" name="Line 16"/>
            <p:cNvSpPr>
              <a:spLocks noChangeShapeType="1"/>
            </p:cNvSpPr>
            <p:nvPr/>
          </p:nvSpPr>
          <p:spPr bwMode="auto">
            <a:xfrm>
              <a:off x="3168" y="3648"/>
              <a:ext cx="192" cy="0"/>
            </a:xfrm>
            <a:prstGeom prst="line">
              <a:avLst/>
            </a:prstGeom>
            <a:noFill/>
            <a:ln w="31750">
              <a:solidFill>
                <a:schemeClr val="tx1"/>
              </a:solidFill>
              <a:round/>
              <a:headEnd/>
              <a:tailEnd type="stealth" w="med" len="med"/>
            </a:ln>
          </p:spPr>
          <p:txBody>
            <a:bodyPr/>
            <a:lstStyle/>
            <a:p>
              <a:endParaRPr lang="de-DE"/>
            </a:p>
          </p:txBody>
        </p:sp>
        <p:sp>
          <p:nvSpPr>
            <p:cNvPr id="230417" name="Rectangle 17"/>
            <p:cNvSpPr>
              <a:spLocks noChangeArrowheads="1"/>
            </p:cNvSpPr>
            <p:nvPr/>
          </p:nvSpPr>
          <p:spPr bwMode="auto">
            <a:xfrm>
              <a:off x="1296" y="398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74" name="Line 18"/>
            <p:cNvSpPr>
              <a:spLocks noChangeShapeType="1"/>
            </p:cNvSpPr>
            <p:nvPr/>
          </p:nvSpPr>
          <p:spPr bwMode="auto">
            <a:xfrm flipV="1">
              <a:off x="3168" y="3888"/>
              <a:ext cx="0" cy="96"/>
            </a:xfrm>
            <a:prstGeom prst="line">
              <a:avLst/>
            </a:prstGeom>
            <a:noFill/>
            <a:ln w="31750">
              <a:solidFill>
                <a:schemeClr val="tx1"/>
              </a:solidFill>
              <a:round/>
              <a:headEnd/>
              <a:tailEnd/>
            </a:ln>
          </p:spPr>
          <p:txBody>
            <a:bodyPr/>
            <a:lstStyle/>
            <a:p>
              <a:endParaRPr lang="de-DE"/>
            </a:p>
          </p:txBody>
        </p:sp>
        <p:sp>
          <p:nvSpPr>
            <p:cNvPr id="56375" name="Line 19"/>
            <p:cNvSpPr>
              <a:spLocks noChangeShapeType="1"/>
            </p:cNvSpPr>
            <p:nvPr/>
          </p:nvSpPr>
          <p:spPr bwMode="auto">
            <a:xfrm>
              <a:off x="3168" y="3888"/>
              <a:ext cx="192" cy="0"/>
            </a:xfrm>
            <a:prstGeom prst="line">
              <a:avLst/>
            </a:prstGeom>
            <a:noFill/>
            <a:ln w="31750">
              <a:solidFill>
                <a:schemeClr val="tx1"/>
              </a:solidFill>
              <a:round/>
              <a:headEnd/>
              <a:tailEnd type="stealth" w="med" len="med"/>
            </a:ln>
          </p:spPr>
          <p:txBody>
            <a:bodyPr/>
            <a:lstStyle/>
            <a:p>
              <a:endParaRPr lang="de-DE"/>
            </a:p>
          </p:txBody>
        </p:sp>
        <p:sp>
          <p:nvSpPr>
            <p:cNvPr id="56376" name="AutoShape 20"/>
            <p:cNvSpPr>
              <a:spLocks noChangeArrowheads="1"/>
            </p:cNvSpPr>
            <p:nvPr/>
          </p:nvSpPr>
          <p:spPr bwMode="auto">
            <a:xfrm>
              <a:off x="1584" y="292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77" name="AutoShape 21"/>
            <p:cNvSpPr>
              <a:spLocks noChangeArrowheads="1"/>
            </p:cNvSpPr>
            <p:nvPr/>
          </p:nvSpPr>
          <p:spPr bwMode="auto">
            <a:xfrm>
              <a:off x="2352" y="292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78" name="AutoShape 22"/>
            <p:cNvSpPr>
              <a:spLocks noChangeArrowheads="1"/>
            </p:cNvSpPr>
            <p:nvPr/>
          </p:nvSpPr>
          <p:spPr bwMode="auto">
            <a:xfrm>
              <a:off x="1824" y="340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79" name="AutoShape 23"/>
            <p:cNvSpPr>
              <a:spLocks noChangeArrowheads="1"/>
            </p:cNvSpPr>
            <p:nvPr/>
          </p:nvSpPr>
          <p:spPr bwMode="auto">
            <a:xfrm>
              <a:off x="2688" y="340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0" name="AutoShape 24"/>
            <p:cNvSpPr>
              <a:spLocks noChangeArrowheads="1"/>
            </p:cNvSpPr>
            <p:nvPr/>
          </p:nvSpPr>
          <p:spPr bwMode="auto">
            <a:xfrm>
              <a:off x="1392" y="316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1" name="AutoShape 25"/>
            <p:cNvSpPr>
              <a:spLocks noChangeArrowheads="1"/>
            </p:cNvSpPr>
            <p:nvPr/>
          </p:nvSpPr>
          <p:spPr bwMode="auto">
            <a:xfrm>
              <a:off x="2112" y="364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2" name="AutoShape 26"/>
            <p:cNvSpPr>
              <a:spLocks noChangeArrowheads="1"/>
            </p:cNvSpPr>
            <p:nvPr/>
          </p:nvSpPr>
          <p:spPr bwMode="auto">
            <a:xfrm>
              <a:off x="2544" y="388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3" name="AutoShape 27"/>
            <p:cNvSpPr>
              <a:spLocks noChangeArrowheads="1"/>
            </p:cNvSpPr>
            <p:nvPr/>
          </p:nvSpPr>
          <p:spPr bwMode="auto">
            <a:xfrm>
              <a:off x="2880" y="292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56384" name="AutoShape 28"/>
            <p:cNvSpPr>
              <a:spLocks noChangeArrowheads="1"/>
            </p:cNvSpPr>
            <p:nvPr/>
          </p:nvSpPr>
          <p:spPr bwMode="auto">
            <a:xfrm>
              <a:off x="2112" y="340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56385" name="AutoShape 29"/>
            <p:cNvSpPr>
              <a:spLocks noChangeArrowheads="1"/>
            </p:cNvSpPr>
            <p:nvPr/>
          </p:nvSpPr>
          <p:spPr bwMode="auto">
            <a:xfrm>
              <a:off x="1680" y="388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56386" name="AutoShape 30"/>
            <p:cNvSpPr>
              <a:spLocks noChangeArrowheads="1"/>
            </p:cNvSpPr>
            <p:nvPr/>
          </p:nvSpPr>
          <p:spPr bwMode="auto">
            <a:xfrm flipH="1">
              <a:off x="1920" y="302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56387" name="AutoShape 31"/>
            <p:cNvSpPr>
              <a:spLocks noChangeArrowheads="1"/>
            </p:cNvSpPr>
            <p:nvPr/>
          </p:nvSpPr>
          <p:spPr bwMode="auto">
            <a:xfrm flipH="1">
              <a:off x="2736" y="326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56388" name="AutoShape 32"/>
            <p:cNvSpPr>
              <a:spLocks noChangeArrowheads="1"/>
            </p:cNvSpPr>
            <p:nvPr/>
          </p:nvSpPr>
          <p:spPr bwMode="auto">
            <a:xfrm flipH="1">
              <a:off x="1536" y="374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56389" name="AutoShape 33"/>
            <p:cNvSpPr>
              <a:spLocks noChangeArrowheads="1"/>
            </p:cNvSpPr>
            <p:nvPr/>
          </p:nvSpPr>
          <p:spPr bwMode="auto">
            <a:xfrm flipH="1">
              <a:off x="2160" y="398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grpSp>
      <p:grpSp>
        <p:nvGrpSpPr>
          <p:cNvPr id="3" name="Group 34"/>
          <p:cNvGrpSpPr>
            <a:grpSpLocks/>
          </p:cNvGrpSpPr>
          <p:nvPr/>
        </p:nvGrpSpPr>
        <p:grpSpPr bwMode="auto">
          <a:xfrm>
            <a:off x="2057400" y="3581400"/>
            <a:ext cx="2667000" cy="1828800"/>
            <a:chOff x="1296" y="2256"/>
            <a:chExt cx="1680" cy="1152"/>
          </a:xfrm>
        </p:grpSpPr>
        <p:sp>
          <p:nvSpPr>
            <p:cNvPr id="56351" name="Line 35"/>
            <p:cNvSpPr>
              <a:spLocks noChangeShapeType="1"/>
            </p:cNvSpPr>
            <p:nvPr/>
          </p:nvSpPr>
          <p:spPr bwMode="auto">
            <a:xfrm>
              <a:off x="1536" y="2736"/>
              <a:ext cx="96" cy="144"/>
            </a:xfrm>
            <a:prstGeom prst="line">
              <a:avLst/>
            </a:prstGeom>
            <a:noFill/>
            <a:ln w="9525">
              <a:solidFill>
                <a:schemeClr val="tx1"/>
              </a:solidFill>
              <a:prstDash val="dash"/>
              <a:round/>
              <a:headEnd/>
              <a:tailEnd type="triangle" w="med" len="med"/>
            </a:ln>
          </p:spPr>
          <p:txBody>
            <a:bodyPr/>
            <a:lstStyle/>
            <a:p>
              <a:endParaRPr lang="de-DE"/>
            </a:p>
          </p:txBody>
        </p:sp>
        <p:sp>
          <p:nvSpPr>
            <p:cNvPr id="56352" name="Line 36"/>
            <p:cNvSpPr>
              <a:spLocks noChangeShapeType="1"/>
            </p:cNvSpPr>
            <p:nvPr/>
          </p:nvSpPr>
          <p:spPr bwMode="auto">
            <a:xfrm flipH="1">
              <a:off x="2030" y="2592"/>
              <a:ext cx="130" cy="443"/>
            </a:xfrm>
            <a:prstGeom prst="line">
              <a:avLst/>
            </a:prstGeom>
            <a:noFill/>
            <a:ln w="9525">
              <a:solidFill>
                <a:schemeClr val="tx1"/>
              </a:solidFill>
              <a:prstDash val="dash"/>
              <a:round/>
              <a:headEnd/>
              <a:tailEnd type="triangle" w="med" len="med"/>
            </a:ln>
          </p:spPr>
          <p:txBody>
            <a:bodyPr/>
            <a:lstStyle/>
            <a:p>
              <a:endParaRPr lang="de-DE"/>
            </a:p>
          </p:txBody>
        </p:sp>
        <p:sp>
          <p:nvSpPr>
            <p:cNvPr id="56353" name="Line 37"/>
            <p:cNvSpPr>
              <a:spLocks noChangeShapeType="1"/>
            </p:cNvSpPr>
            <p:nvPr/>
          </p:nvSpPr>
          <p:spPr bwMode="auto">
            <a:xfrm>
              <a:off x="2784" y="2544"/>
              <a:ext cx="192" cy="384"/>
            </a:xfrm>
            <a:prstGeom prst="line">
              <a:avLst/>
            </a:prstGeom>
            <a:noFill/>
            <a:ln w="9525">
              <a:solidFill>
                <a:schemeClr val="tx1"/>
              </a:solidFill>
              <a:prstDash val="dash"/>
              <a:round/>
              <a:headEnd/>
              <a:tailEnd type="triangle" w="med" len="med"/>
            </a:ln>
          </p:spPr>
          <p:txBody>
            <a:bodyPr/>
            <a:lstStyle/>
            <a:p>
              <a:endParaRPr lang="de-DE"/>
            </a:p>
          </p:txBody>
        </p:sp>
        <p:sp>
          <p:nvSpPr>
            <p:cNvPr id="56354" name="Line 38"/>
            <p:cNvSpPr>
              <a:spLocks noChangeShapeType="1"/>
            </p:cNvSpPr>
            <p:nvPr/>
          </p:nvSpPr>
          <p:spPr bwMode="auto">
            <a:xfrm>
              <a:off x="1584" y="2640"/>
              <a:ext cx="816" cy="288"/>
            </a:xfrm>
            <a:prstGeom prst="line">
              <a:avLst/>
            </a:prstGeom>
            <a:noFill/>
            <a:ln w="9525">
              <a:solidFill>
                <a:schemeClr val="tx1"/>
              </a:solidFill>
              <a:prstDash val="dash"/>
              <a:round/>
              <a:headEnd/>
              <a:tailEnd type="triangle" w="med" len="med"/>
            </a:ln>
          </p:spPr>
          <p:txBody>
            <a:bodyPr/>
            <a:lstStyle/>
            <a:p>
              <a:endParaRPr lang="de-DE"/>
            </a:p>
          </p:txBody>
        </p:sp>
        <p:sp>
          <p:nvSpPr>
            <p:cNvPr id="56355" name="Line 39"/>
            <p:cNvSpPr>
              <a:spLocks noChangeShapeType="1"/>
            </p:cNvSpPr>
            <p:nvPr/>
          </p:nvSpPr>
          <p:spPr bwMode="auto">
            <a:xfrm>
              <a:off x="2256" y="2544"/>
              <a:ext cx="576" cy="720"/>
            </a:xfrm>
            <a:prstGeom prst="line">
              <a:avLst/>
            </a:prstGeom>
            <a:noFill/>
            <a:ln w="9525">
              <a:solidFill>
                <a:schemeClr val="tx1"/>
              </a:solidFill>
              <a:prstDash val="dash"/>
              <a:round/>
              <a:headEnd/>
              <a:tailEnd type="triangle" w="med" len="med"/>
            </a:ln>
          </p:spPr>
          <p:txBody>
            <a:bodyPr/>
            <a:lstStyle/>
            <a:p>
              <a:endParaRPr lang="de-DE"/>
            </a:p>
          </p:txBody>
        </p:sp>
        <p:sp>
          <p:nvSpPr>
            <p:cNvPr id="56356" name="Line 40"/>
            <p:cNvSpPr>
              <a:spLocks noChangeShapeType="1"/>
            </p:cNvSpPr>
            <p:nvPr/>
          </p:nvSpPr>
          <p:spPr bwMode="auto">
            <a:xfrm flipH="1">
              <a:off x="2208" y="2544"/>
              <a:ext cx="432" cy="864"/>
            </a:xfrm>
            <a:prstGeom prst="line">
              <a:avLst/>
            </a:prstGeom>
            <a:noFill/>
            <a:ln w="9525">
              <a:solidFill>
                <a:schemeClr val="tx1"/>
              </a:solidFill>
              <a:prstDash val="dash"/>
              <a:round/>
              <a:headEnd/>
              <a:tailEnd type="triangle" w="med" len="med"/>
            </a:ln>
          </p:spPr>
          <p:txBody>
            <a:bodyPr/>
            <a:lstStyle/>
            <a:p>
              <a:endParaRPr lang="de-DE"/>
            </a:p>
          </p:txBody>
        </p:sp>
        <p:sp>
          <p:nvSpPr>
            <p:cNvPr id="56357" name="Line 41"/>
            <p:cNvSpPr>
              <a:spLocks noChangeShapeType="1"/>
            </p:cNvSpPr>
            <p:nvPr/>
          </p:nvSpPr>
          <p:spPr bwMode="auto">
            <a:xfrm>
              <a:off x="1440" y="2784"/>
              <a:ext cx="0" cy="384"/>
            </a:xfrm>
            <a:prstGeom prst="line">
              <a:avLst/>
            </a:prstGeom>
            <a:noFill/>
            <a:ln w="9525">
              <a:solidFill>
                <a:schemeClr val="tx1"/>
              </a:solidFill>
              <a:prstDash val="dash"/>
              <a:round/>
              <a:headEnd/>
              <a:tailEnd type="triangle" w="med" len="med"/>
            </a:ln>
          </p:spPr>
          <p:txBody>
            <a:bodyPr/>
            <a:lstStyle/>
            <a:p>
              <a:endParaRPr lang="de-DE"/>
            </a:p>
          </p:txBody>
        </p:sp>
        <p:sp>
          <p:nvSpPr>
            <p:cNvPr id="56358" name="AutoShape 42"/>
            <p:cNvSpPr>
              <a:spLocks noChangeArrowheads="1"/>
            </p:cNvSpPr>
            <p:nvPr/>
          </p:nvSpPr>
          <p:spPr bwMode="auto">
            <a:xfrm>
              <a:off x="1296" y="2448"/>
              <a:ext cx="288" cy="288"/>
            </a:xfrm>
            <a:prstGeom prst="diamond">
              <a:avLst/>
            </a:prstGeom>
            <a:solidFill>
              <a:srgbClr val="FFFF00"/>
            </a:solidFill>
            <a:ln w="9525">
              <a:solidFill>
                <a:schemeClr val="tx1"/>
              </a:solidFill>
              <a:miter lim="800000"/>
              <a:headEnd/>
              <a:tailEnd/>
            </a:ln>
          </p:spPr>
          <p:txBody>
            <a:bodyPr wrap="none" anchor="ctr"/>
            <a:lstStyle/>
            <a:p>
              <a:endParaRPr lang="de-DE"/>
            </a:p>
          </p:txBody>
        </p:sp>
        <p:sp>
          <p:nvSpPr>
            <p:cNvPr id="56359" name="AutoShape 43"/>
            <p:cNvSpPr>
              <a:spLocks noChangeArrowheads="1"/>
            </p:cNvSpPr>
            <p:nvPr/>
          </p:nvSpPr>
          <p:spPr bwMode="auto">
            <a:xfrm>
              <a:off x="2016" y="2256"/>
              <a:ext cx="288" cy="288"/>
            </a:xfrm>
            <a:prstGeom prst="diamond">
              <a:avLst/>
            </a:prstGeom>
            <a:solidFill>
              <a:srgbClr val="00FF00"/>
            </a:solidFill>
            <a:ln w="9525">
              <a:solidFill>
                <a:schemeClr val="tx1"/>
              </a:solidFill>
              <a:miter lim="800000"/>
              <a:headEnd/>
              <a:tailEnd/>
            </a:ln>
          </p:spPr>
          <p:txBody>
            <a:bodyPr wrap="none" anchor="ctr"/>
            <a:lstStyle/>
            <a:p>
              <a:endParaRPr lang="de-DE"/>
            </a:p>
          </p:txBody>
        </p:sp>
        <p:sp>
          <p:nvSpPr>
            <p:cNvPr id="56360" name="AutoShape 44"/>
            <p:cNvSpPr>
              <a:spLocks noChangeArrowheads="1"/>
            </p:cNvSpPr>
            <p:nvPr/>
          </p:nvSpPr>
          <p:spPr bwMode="auto">
            <a:xfrm>
              <a:off x="2592" y="2256"/>
              <a:ext cx="288" cy="288"/>
            </a:xfrm>
            <a:prstGeom prst="diamond">
              <a:avLst/>
            </a:prstGeom>
            <a:solidFill>
              <a:srgbClr val="FF0000"/>
            </a:solidFill>
            <a:ln w="9525">
              <a:solidFill>
                <a:schemeClr val="tx1"/>
              </a:solidFill>
              <a:miter lim="800000"/>
              <a:headEnd/>
              <a:tailEnd/>
            </a:ln>
          </p:spPr>
          <p:txBody>
            <a:bodyPr wrap="none" anchor="ctr"/>
            <a:lstStyle/>
            <a:p>
              <a:endParaRPr lang="de-DE"/>
            </a:p>
          </p:txBody>
        </p:sp>
      </p:grpSp>
      <p:sp>
        <p:nvSpPr>
          <p:cNvPr id="56328" name="AutoShape 53"/>
          <p:cNvSpPr>
            <a:spLocks noChangeArrowheads="1"/>
          </p:cNvSpPr>
          <p:nvPr/>
        </p:nvSpPr>
        <p:spPr bwMode="auto">
          <a:xfrm flipH="1">
            <a:off x="5791200" y="5029200"/>
            <a:ext cx="457200" cy="838200"/>
          </a:xfrm>
          <a:prstGeom prst="rightArrow">
            <a:avLst>
              <a:gd name="adj1" fmla="val 50000"/>
              <a:gd name="adj2" fmla="val 25000"/>
            </a:avLst>
          </a:prstGeom>
          <a:solidFill>
            <a:srgbClr val="00FF00"/>
          </a:solidFill>
          <a:ln w="9525">
            <a:noFill/>
            <a:miter lim="800000"/>
            <a:headEnd/>
            <a:tailEnd/>
          </a:ln>
        </p:spPr>
        <p:txBody>
          <a:bodyPr wrap="none" anchor="ctr"/>
          <a:lstStyle/>
          <a:p>
            <a:endParaRPr lang="de-DE"/>
          </a:p>
        </p:txBody>
      </p:sp>
      <p:pic>
        <p:nvPicPr>
          <p:cNvPr id="70" name="Picture 2"/>
          <p:cNvPicPr>
            <a:picLocks noChangeAspect="1" noChangeArrowheads="1"/>
          </p:cNvPicPr>
          <p:nvPr/>
        </p:nvPicPr>
        <p:blipFill>
          <a:blip r:embed="rId2" cstate="print"/>
          <a:srcRect/>
          <a:stretch>
            <a:fillRect/>
          </a:stretch>
        </p:blipFill>
        <p:spPr bwMode="auto">
          <a:xfrm>
            <a:off x="6564482" y="4191000"/>
            <a:ext cx="3177836" cy="2140936"/>
          </a:xfrm>
          <a:prstGeom prst="rect">
            <a:avLst/>
          </a:prstGeom>
          <a:noFill/>
          <a:ln w="9525">
            <a:noFill/>
            <a:miter lim="800000"/>
            <a:headEnd/>
            <a:tailEnd/>
          </a:ln>
        </p:spPr>
      </p:pic>
      <p:grpSp>
        <p:nvGrpSpPr>
          <p:cNvPr id="4" name="Group 70"/>
          <p:cNvGrpSpPr/>
          <p:nvPr/>
        </p:nvGrpSpPr>
        <p:grpSpPr>
          <a:xfrm>
            <a:off x="7391400" y="5181600"/>
            <a:ext cx="1079500" cy="1079500"/>
            <a:chOff x="7391400" y="5181600"/>
            <a:chExt cx="1079500" cy="1079500"/>
          </a:xfrm>
        </p:grpSpPr>
        <p:sp>
          <p:nvSpPr>
            <p:cNvPr id="56329" name="Oval 54"/>
            <p:cNvSpPr>
              <a:spLocks noChangeArrowheads="1"/>
            </p:cNvSpPr>
            <p:nvPr/>
          </p:nvSpPr>
          <p:spPr bwMode="auto">
            <a:xfrm>
              <a:off x="7391400" y="52578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0" name="Oval 55"/>
            <p:cNvSpPr>
              <a:spLocks noChangeArrowheads="1"/>
            </p:cNvSpPr>
            <p:nvPr/>
          </p:nvSpPr>
          <p:spPr bwMode="auto">
            <a:xfrm>
              <a:off x="7620000" y="53340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1" name="Oval 56"/>
            <p:cNvSpPr>
              <a:spLocks noChangeArrowheads="1"/>
            </p:cNvSpPr>
            <p:nvPr/>
          </p:nvSpPr>
          <p:spPr bwMode="auto">
            <a:xfrm>
              <a:off x="7467600" y="55626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2" name="Oval 57"/>
            <p:cNvSpPr>
              <a:spLocks noChangeArrowheads="1"/>
            </p:cNvSpPr>
            <p:nvPr/>
          </p:nvSpPr>
          <p:spPr bwMode="auto">
            <a:xfrm>
              <a:off x="7924800" y="51816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3" name="Oval 58"/>
            <p:cNvSpPr>
              <a:spLocks noChangeArrowheads="1"/>
            </p:cNvSpPr>
            <p:nvPr/>
          </p:nvSpPr>
          <p:spPr bwMode="auto">
            <a:xfrm>
              <a:off x="7848600" y="5410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4" name="Oval 59"/>
            <p:cNvSpPr>
              <a:spLocks noChangeArrowheads="1"/>
            </p:cNvSpPr>
            <p:nvPr/>
          </p:nvSpPr>
          <p:spPr bwMode="auto">
            <a:xfrm>
              <a:off x="8153400" y="58674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5" name="Oval 60"/>
            <p:cNvSpPr>
              <a:spLocks noChangeArrowheads="1"/>
            </p:cNvSpPr>
            <p:nvPr/>
          </p:nvSpPr>
          <p:spPr bwMode="auto">
            <a:xfrm>
              <a:off x="8001000" y="6172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6" name="Oval 61"/>
            <p:cNvSpPr>
              <a:spLocks noChangeArrowheads="1"/>
            </p:cNvSpPr>
            <p:nvPr/>
          </p:nvSpPr>
          <p:spPr bwMode="auto">
            <a:xfrm>
              <a:off x="7620000" y="60960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7" name="Oval 62"/>
            <p:cNvSpPr>
              <a:spLocks noChangeArrowheads="1"/>
            </p:cNvSpPr>
            <p:nvPr/>
          </p:nvSpPr>
          <p:spPr bwMode="auto">
            <a:xfrm>
              <a:off x="8382000" y="5410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1015620"/>
            <a:ext cx="9144000" cy="4856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 y="1748083"/>
            <a:ext cx="9144000" cy="42860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4524" y="764704"/>
            <a:ext cx="9158524" cy="4910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Oval 2"/>
          <p:cNvSpPr>
            <a:spLocks noChangeArrowheads="1"/>
          </p:cNvSpPr>
          <p:nvPr/>
        </p:nvSpPr>
        <p:spPr bwMode="auto">
          <a:xfrm>
            <a:off x="-1066800" y="685800"/>
            <a:ext cx="12039600" cy="8991600"/>
          </a:xfrm>
          <a:prstGeom prst="ellipse">
            <a:avLst/>
          </a:prstGeom>
          <a:solidFill>
            <a:srgbClr val="FFFF99">
              <a:alpha val="50195"/>
            </a:srgbClr>
          </a:solidFill>
          <a:ln w="63500" cmpd="dbl">
            <a:solidFill>
              <a:schemeClr val="tx1"/>
            </a:solidFill>
            <a:round/>
            <a:headEnd/>
            <a:tailEnd/>
          </a:ln>
        </p:spPr>
        <p:txBody>
          <a:bodyPr wrap="none" anchor="ctr"/>
          <a:lstStyle/>
          <a:p>
            <a:endParaRPr lang="de-DE" dirty="0"/>
          </a:p>
        </p:txBody>
      </p:sp>
      <p:sp>
        <p:nvSpPr>
          <p:cNvPr id="56323" name="Oval 3"/>
          <p:cNvSpPr>
            <a:spLocks noChangeArrowheads="1"/>
          </p:cNvSpPr>
          <p:nvPr/>
        </p:nvSpPr>
        <p:spPr bwMode="auto">
          <a:xfrm>
            <a:off x="304800" y="3352800"/>
            <a:ext cx="8077200" cy="4495800"/>
          </a:xfrm>
          <a:prstGeom prst="ellipse">
            <a:avLst/>
          </a:prstGeom>
          <a:solidFill>
            <a:srgbClr val="CCFFFF">
              <a:alpha val="50195"/>
            </a:srgbClr>
          </a:solidFill>
          <a:ln w="9525">
            <a:solidFill>
              <a:schemeClr val="tx1"/>
            </a:solidFill>
            <a:round/>
            <a:headEnd/>
            <a:tailEnd/>
          </a:ln>
        </p:spPr>
        <p:txBody>
          <a:bodyPr wrap="none" anchor="ctr"/>
          <a:lstStyle/>
          <a:p>
            <a:endParaRPr lang="de-DE"/>
          </a:p>
        </p:txBody>
      </p:sp>
      <p:grpSp>
        <p:nvGrpSpPr>
          <p:cNvPr id="2" name="Group 4"/>
          <p:cNvGrpSpPr>
            <a:grpSpLocks/>
          </p:cNvGrpSpPr>
          <p:nvPr/>
        </p:nvGrpSpPr>
        <p:grpSpPr bwMode="auto">
          <a:xfrm>
            <a:off x="2057400" y="4648200"/>
            <a:ext cx="3581400" cy="1905000"/>
            <a:chOff x="1296" y="2928"/>
            <a:chExt cx="2256" cy="1200"/>
          </a:xfrm>
        </p:grpSpPr>
        <p:sp>
          <p:nvSpPr>
            <p:cNvPr id="230405" name="Rectangle 5"/>
            <p:cNvSpPr>
              <a:spLocks noChangeArrowheads="1"/>
            </p:cNvSpPr>
            <p:nvPr/>
          </p:nvSpPr>
          <p:spPr bwMode="auto">
            <a:xfrm>
              <a:off x="1296" y="302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2" name="Line 6"/>
            <p:cNvSpPr>
              <a:spLocks noChangeShapeType="1"/>
            </p:cNvSpPr>
            <p:nvPr/>
          </p:nvSpPr>
          <p:spPr bwMode="auto">
            <a:xfrm flipV="1">
              <a:off x="3168" y="2928"/>
              <a:ext cx="0" cy="96"/>
            </a:xfrm>
            <a:prstGeom prst="line">
              <a:avLst/>
            </a:prstGeom>
            <a:noFill/>
            <a:ln w="31750">
              <a:solidFill>
                <a:schemeClr val="tx1"/>
              </a:solidFill>
              <a:round/>
              <a:headEnd/>
              <a:tailEnd/>
            </a:ln>
          </p:spPr>
          <p:txBody>
            <a:bodyPr/>
            <a:lstStyle/>
            <a:p>
              <a:endParaRPr lang="de-DE"/>
            </a:p>
          </p:txBody>
        </p:sp>
        <p:sp>
          <p:nvSpPr>
            <p:cNvPr id="56363" name="Line 7"/>
            <p:cNvSpPr>
              <a:spLocks noChangeShapeType="1"/>
            </p:cNvSpPr>
            <p:nvPr/>
          </p:nvSpPr>
          <p:spPr bwMode="auto">
            <a:xfrm>
              <a:off x="3168" y="2928"/>
              <a:ext cx="192" cy="0"/>
            </a:xfrm>
            <a:prstGeom prst="line">
              <a:avLst/>
            </a:prstGeom>
            <a:noFill/>
            <a:ln w="31750">
              <a:solidFill>
                <a:schemeClr val="tx1"/>
              </a:solidFill>
              <a:round/>
              <a:headEnd/>
              <a:tailEnd type="stealth" w="med" len="med"/>
            </a:ln>
          </p:spPr>
          <p:txBody>
            <a:bodyPr/>
            <a:lstStyle/>
            <a:p>
              <a:endParaRPr lang="de-DE"/>
            </a:p>
          </p:txBody>
        </p:sp>
        <p:sp>
          <p:nvSpPr>
            <p:cNvPr id="230408" name="Rectangle 8"/>
            <p:cNvSpPr>
              <a:spLocks noChangeArrowheads="1"/>
            </p:cNvSpPr>
            <p:nvPr/>
          </p:nvSpPr>
          <p:spPr bwMode="auto">
            <a:xfrm>
              <a:off x="1296" y="326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5" name="Line 9"/>
            <p:cNvSpPr>
              <a:spLocks noChangeShapeType="1"/>
            </p:cNvSpPr>
            <p:nvPr/>
          </p:nvSpPr>
          <p:spPr bwMode="auto">
            <a:xfrm flipV="1">
              <a:off x="3168" y="3168"/>
              <a:ext cx="0" cy="96"/>
            </a:xfrm>
            <a:prstGeom prst="line">
              <a:avLst/>
            </a:prstGeom>
            <a:noFill/>
            <a:ln w="31750">
              <a:solidFill>
                <a:schemeClr val="tx1"/>
              </a:solidFill>
              <a:round/>
              <a:headEnd/>
              <a:tailEnd/>
            </a:ln>
          </p:spPr>
          <p:txBody>
            <a:bodyPr/>
            <a:lstStyle/>
            <a:p>
              <a:endParaRPr lang="de-DE"/>
            </a:p>
          </p:txBody>
        </p:sp>
        <p:sp>
          <p:nvSpPr>
            <p:cNvPr id="56366" name="Line 10"/>
            <p:cNvSpPr>
              <a:spLocks noChangeShapeType="1"/>
            </p:cNvSpPr>
            <p:nvPr/>
          </p:nvSpPr>
          <p:spPr bwMode="auto">
            <a:xfrm>
              <a:off x="3168" y="3168"/>
              <a:ext cx="192" cy="0"/>
            </a:xfrm>
            <a:prstGeom prst="line">
              <a:avLst/>
            </a:prstGeom>
            <a:noFill/>
            <a:ln w="31750">
              <a:solidFill>
                <a:schemeClr val="tx1"/>
              </a:solidFill>
              <a:round/>
              <a:headEnd/>
              <a:tailEnd type="stealth" w="med" len="med"/>
            </a:ln>
          </p:spPr>
          <p:txBody>
            <a:bodyPr/>
            <a:lstStyle/>
            <a:p>
              <a:endParaRPr lang="de-DE"/>
            </a:p>
          </p:txBody>
        </p:sp>
        <p:sp>
          <p:nvSpPr>
            <p:cNvPr id="230411" name="Rectangle 11"/>
            <p:cNvSpPr>
              <a:spLocks noChangeArrowheads="1"/>
            </p:cNvSpPr>
            <p:nvPr/>
          </p:nvSpPr>
          <p:spPr bwMode="auto">
            <a:xfrm>
              <a:off x="1296" y="350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68" name="Line 12"/>
            <p:cNvSpPr>
              <a:spLocks noChangeShapeType="1"/>
            </p:cNvSpPr>
            <p:nvPr/>
          </p:nvSpPr>
          <p:spPr bwMode="auto">
            <a:xfrm flipV="1">
              <a:off x="3168" y="3408"/>
              <a:ext cx="0" cy="96"/>
            </a:xfrm>
            <a:prstGeom prst="line">
              <a:avLst/>
            </a:prstGeom>
            <a:noFill/>
            <a:ln w="31750">
              <a:solidFill>
                <a:schemeClr val="tx1"/>
              </a:solidFill>
              <a:round/>
              <a:headEnd/>
              <a:tailEnd/>
            </a:ln>
          </p:spPr>
          <p:txBody>
            <a:bodyPr/>
            <a:lstStyle/>
            <a:p>
              <a:endParaRPr lang="de-DE"/>
            </a:p>
          </p:txBody>
        </p:sp>
        <p:sp>
          <p:nvSpPr>
            <p:cNvPr id="56369" name="Line 13"/>
            <p:cNvSpPr>
              <a:spLocks noChangeShapeType="1"/>
            </p:cNvSpPr>
            <p:nvPr/>
          </p:nvSpPr>
          <p:spPr bwMode="auto">
            <a:xfrm>
              <a:off x="3168" y="3408"/>
              <a:ext cx="192" cy="0"/>
            </a:xfrm>
            <a:prstGeom prst="line">
              <a:avLst/>
            </a:prstGeom>
            <a:noFill/>
            <a:ln w="31750">
              <a:solidFill>
                <a:schemeClr val="tx1"/>
              </a:solidFill>
              <a:round/>
              <a:headEnd/>
              <a:tailEnd type="stealth" w="med" len="med"/>
            </a:ln>
          </p:spPr>
          <p:txBody>
            <a:bodyPr/>
            <a:lstStyle/>
            <a:p>
              <a:endParaRPr lang="de-DE"/>
            </a:p>
          </p:txBody>
        </p:sp>
        <p:sp>
          <p:nvSpPr>
            <p:cNvPr id="230414" name="Rectangle 14"/>
            <p:cNvSpPr>
              <a:spLocks noChangeArrowheads="1"/>
            </p:cNvSpPr>
            <p:nvPr/>
          </p:nvSpPr>
          <p:spPr bwMode="auto">
            <a:xfrm>
              <a:off x="1296" y="374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71" name="Line 15"/>
            <p:cNvSpPr>
              <a:spLocks noChangeShapeType="1"/>
            </p:cNvSpPr>
            <p:nvPr/>
          </p:nvSpPr>
          <p:spPr bwMode="auto">
            <a:xfrm flipV="1">
              <a:off x="3168" y="3648"/>
              <a:ext cx="0" cy="96"/>
            </a:xfrm>
            <a:prstGeom prst="line">
              <a:avLst/>
            </a:prstGeom>
            <a:noFill/>
            <a:ln w="31750">
              <a:solidFill>
                <a:schemeClr val="tx1"/>
              </a:solidFill>
              <a:round/>
              <a:headEnd/>
              <a:tailEnd/>
            </a:ln>
          </p:spPr>
          <p:txBody>
            <a:bodyPr/>
            <a:lstStyle/>
            <a:p>
              <a:endParaRPr lang="de-DE"/>
            </a:p>
          </p:txBody>
        </p:sp>
        <p:sp>
          <p:nvSpPr>
            <p:cNvPr id="56372" name="Line 16"/>
            <p:cNvSpPr>
              <a:spLocks noChangeShapeType="1"/>
            </p:cNvSpPr>
            <p:nvPr/>
          </p:nvSpPr>
          <p:spPr bwMode="auto">
            <a:xfrm>
              <a:off x="3168" y="3648"/>
              <a:ext cx="192" cy="0"/>
            </a:xfrm>
            <a:prstGeom prst="line">
              <a:avLst/>
            </a:prstGeom>
            <a:noFill/>
            <a:ln w="31750">
              <a:solidFill>
                <a:schemeClr val="tx1"/>
              </a:solidFill>
              <a:round/>
              <a:headEnd/>
              <a:tailEnd type="stealth" w="med" len="med"/>
            </a:ln>
          </p:spPr>
          <p:txBody>
            <a:bodyPr/>
            <a:lstStyle/>
            <a:p>
              <a:endParaRPr lang="de-DE"/>
            </a:p>
          </p:txBody>
        </p:sp>
        <p:sp>
          <p:nvSpPr>
            <p:cNvPr id="230417" name="Rectangle 17"/>
            <p:cNvSpPr>
              <a:spLocks noChangeArrowheads="1"/>
            </p:cNvSpPr>
            <p:nvPr/>
          </p:nvSpPr>
          <p:spPr bwMode="auto">
            <a:xfrm>
              <a:off x="1296" y="3984"/>
              <a:ext cx="2256" cy="47"/>
            </a:xfrm>
            <a:prstGeom prst="rect">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de-DE"/>
            </a:p>
          </p:txBody>
        </p:sp>
        <p:sp>
          <p:nvSpPr>
            <p:cNvPr id="56374" name="Line 18"/>
            <p:cNvSpPr>
              <a:spLocks noChangeShapeType="1"/>
            </p:cNvSpPr>
            <p:nvPr/>
          </p:nvSpPr>
          <p:spPr bwMode="auto">
            <a:xfrm flipV="1">
              <a:off x="3168" y="3888"/>
              <a:ext cx="0" cy="96"/>
            </a:xfrm>
            <a:prstGeom prst="line">
              <a:avLst/>
            </a:prstGeom>
            <a:noFill/>
            <a:ln w="31750">
              <a:solidFill>
                <a:schemeClr val="tx1"/>
              </a:solidFill>
              <a:round/>
              <a:headEnd/>
              <a:tailEnd/>
            </a:ln>
          </p:spPr>
          <p:txBody>
            <a:bodyPr/>
            <a:lstStyle/>
            <a:p>
              <a:endParaRPr lang="de-DE"/>
            </a:p>
          </p:txBody>
        </p:sp>
        <p:sp>
          <p:nvSpPr>
            <p:cNvPr id="56375" name="Line 19"/>
            <p:cNvSpPr>
              <a:spLocks noChangeShapeType="1"/>
            </p:cNvSpPr>
            <p:nvPr/>
          </p:nvSpPr>
          <p:spPr bwMode="auto">
            <a:xfrm>
              <a:off x="3168" y="3888"/>
              <a:ext cx="192" cy="0"/>
            </a:xfrm>
            <a:prstGeom prst="line">
              <a:avLst/>
            </a:prstGeom>
            <a:noFill/>
            <a:ln w="31750">
              <a:solidFill>
                <a:schemeClr val="tx1"/>
              </a:solidFill>
              <a:round/>
              <a:headEnd/>
              <a:tailEnd type="stealth" w="med" len="med"/>
            </a:ln>
          </p:spPr>
          <p:txBody>
            <a:bodyPr/>
            <a:lstStyle/>
            <a:p>
              <a:endParaRPr lang="de-DE"/>
            </a:p>
          </p:txBody>
        </p:sp>
        <p:sp>
          <p:nvSpPr>
            <p:cNvPr id="56376" name="AutoShape 20"/>
            <p:cNvSpPr>
              <a:spLocks noChangeArrowheads="1"/>
            </p:cNvSpPr>
            <p:nvPr/>
          </p:nvSpPr>
          <p:spPr bwMode="auto">
            <a:xfrm>
              <a:off x="1584" y="292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77" name="AutoShape 21"/>
            <p:cNvSpPr>
              <a:spLocks noChangeArrowheads="1"/>
            </p:cNvSpPr>
            <p:nvPr/>
          </p:nvSpPr>
          <p:spPr bwMode="auto">
            <a:xfrm>
              <a:off x="2352" y="292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78" name="AutoShape 22"/>
            <p:cNvSpPr>
              <a:spLocks noChangeArrowheads="1"/>
            </p:cNvSpPr>
            <p:nvPr/>
          </p:nvSpPr>
          <p:spPr bwMode="auto">
            <a:xfrm>
              <a:off x="1824" y="340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79" name="AutoShape 23"/>
            <p:cNvSpPr>
              <a:spLocks noChangeArrowheads="1"/>
            </p:cNvSpPr>
            <p:nvPr/>
          </p:nvSpPr>
          <p:spPr bwMode="auto">
            <a:xfrm>
              <a:off x="2688" y="340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0" name="AutoShape 24"/>
            <p:cNvSpPr>
              <a:spLocks noChangeArrowheads="1"/>
            </p:cNvSpPr>
            <p:nvPr/>
          </p:nvSpPr>
          <p:spPr bwMode="auto">
            <a:xfrm>
              <a:off x="1392" y="316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1" name="AutoShape 25"/>
            <p:cNvSpPr>
              <a:spLocks noChangeArrowheads="1"/>
            </p:cNvSpPr>
            <p:nvPr/>
          </p:nvSpPr>
          <p:spPr bwMode="auto">
            <a:xfrm>
              <a:off x="2112" y="364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2" name="AutoShape 26"/>
            <p:cNvSpPr>
              <a:spLocks noChangeArrowheads="1"/>
            </p:cNvSpPr>
            <p:nvPr/>
          </p:nvSpPr>
          <p:spPr bwMode="auto">
            <a:xfrm>
              <a:off x="2544" y="3888"/>
              <a:ext cx="192" cy="144"/>
            </a:xfrm>
            <a:prstGeom prst="rightArrow">
              <a:avLst>
                <a:gd name="adj1" fmla="val 50000"/>
                <a:gd name="adj2" fmla="val 33333"/>
              </a:avLst>
            </a:prstGeom>
            <a:solidFill>
              <a:srgbClr val="FFFF00"/>
            </a:solidFill>
            <a:ln w="9525">
              <a:solidFill>
                <a:schemeClr val="tx1"/>
              </a:solidFill>
              <a:miter lim="800000"/>
              <a:headEnd/>
              <a:tailEnd/>
            </a:ln>
          </p:spPr>
          <p:txBody>
            <a:bodyPr wrap="none" anchor="ctr"/>
            <a:lstStyle/>
            <a:p>
              <a:endParaRPr lang="de-DE"/>
            </a:p>
          </p:txBody>
        </p:sp>
        <p:sp>
          <p:nvSpPr>
            <p:cNvPr id="56383" name="AutoShape 27"/>
            <p:cNvSpPr>
              <a:spLocks noChangeArrowheads="1"/>
            </p:cNvSpPr>
            <p:nvPr/>
          </p:nvSpPr>
          <p:spPr bwMode="auto">
            <a:xfrm>
              <a:off x="2880" y="292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56384" name="AutoShape 28"/>
            <p:cNvSpPr>
              <a:spLocks noChangeArrowheads="1"/>
            </p:cNvSpPr>
            <p:nvPr/>
          </p:nvSpPr>
          <p:spPr bwMode="auto">
            <a:xfrm>
              <a:off x="2112" y="340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56385" name="AutoShape 29"/>
            <p:cNvSpPr>
              <a:spLocks noChangeArrowheads="1"/>
            </p:cNvSpPr>
            <p:nvPr/>
          </p:nvSpPr>
          <p:spPr bwMode="auto">
            <a:xfrm>
              <a:off x="1680" y="3888"/>
              <a:ext cx="192" cy="144"/>
            </a:xfrm>
            <a:prstGeom prst="rightArrow">
              <a:avLst>
                <a:gd name="adj1" fmla="val 50000"/>
                <a:gd name="adj2" fmla="val 33333"/>
              </a:avLst>
            </a:prstGeom>
            <a:solidFill>
              <a:srgbClr val="FF0000"/>
            </a:solidFill>
            <a:ln w="9525">
              <a:solidFill>
                <a:schemeClr val="tx1"/>
              </a:solidFill>
              <a:miter lim="800000"/>
              <a:headEnd/>
              <a:tailEnd/>
            </a:ln>
          </p:spPr>
          <p:txBody>
            <a:bodyPr wrap="none" anchor="ctr"/>
            <a:lstStyle/>
            <a:p>
              <a:endParaRPr lang="de-DE"/>
            </a:p>
          </p:txBody>
        </p:sp>
        <p:sp>
          <p:nvSpPr>
            <p:cNvPr id="56386" name="AutoShape 30"/>
            <p:cNvSpPr>
              <a:spLocks noChangeArrowheads="1"/>
            </p:cNvSpPr>
            <p:nvPr/>
          </p:nvSpPr>
          <p:spPr bwMode="auto">
            <a:xfrm flipH="1">
              <a:off x="1920" y="302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56387" name="AutoShape 31"/>
            <p:cNvSpPr>
              <a:spLocks noChangeArrowheads="1"/>
            </p:cNvSpPr>
            <p:nvPr/>
          </p:nvSpPr>
          <p:spPr bwMode="auto">
            <a:xfrm flipH="1">
              <a:off x="2736" y="326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56388" name="AutoShape 32"/>
            <p:cNvSpPr>
              <a:spLocks noChangeArrowheads="1"/>
            </p:cNvSpPr>
            <p:nvPr/>
          </p:nvSpPr>
          <p:spPr bwMode="auto">
            <a:xfrm flipH="1">
              <a:off x="1536" y="374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sp>
          <p:nvSpPr>
            <p:cNvPr id="56389" name="AutoShape 33"/>
            <p:cNvSpPr>
              <a:spLocks noChangeArrowheads="1"/>
            </p:cNvSpPr>
            <p:nvPr/>
          </p:nvSpPr>
          <p:spPr bwMode="auto">
            <a:xfrm flipH="1">
              <a:off x="2160" y="3984"/>
              <a:ext cx="192" cy="144"/>
            </a:xfrm>
            <a:prstGeom prst="rightArrow">
              <a:avLst>
                <a:gd name="adj1" fmla="val 50000"/>
                <a:gd name="adj2" fmla="val 33333"/>
              </a:avLst>
            </a:prstGeom>
            <a:solidFill>
              <a:srgbClr val="00FF00"/>
            </a:solidFill>
            <a:ln w="9525">
              <a:solidFill>
                <a:schemeClr val="tx1"/>
              </a:solidFill>
              <a:miter lim="800000"/>
              <a:headEnd/>
              <a:tailEnd/>
            </a:ln>
          </p:spPr>
          <p:txBody>
            <a:bodyPr wrap="none" anchor="ctr"/>
            <a:lstStyle/>
            <a:p>
              <a:endParaRPr lang="de-DE"/>
            </a:p>
          </p:txBody>
        </p:sp>
      </p:grpSp>
      <p:grpSp>
        <p:nvGrpSpPr>
          <p:cNvPr id="3" name="Group 34"/>
          <p:cNvGrpSpPr>
            <a:grpSpLocks/>
          </p:cNvGrpSpPr>
          <p:nvPr/>
        </p:nvGrpSpPr>
        <p:grpSpPr bwMode="auto">
          <a:xfrm>
            <a:off x="2057400" y="3581400"/>
            <a:ext cx="2667000" cy="1828800"/>
            <a:chOff x="1296" y="2256"/>
            <a:chExt cx="1680" cy="1152"/>
          </a:xfrm>
        </p:grpSpPr>
        <p:sp>
          <p:nvSpPr>
            <p:cNvPr id="56351" name="Line 35"/>
            <p:cNvSpPr>
              <a:spLocks noChangeShapeType="1"/>
            </p:cNvSpPr>
            <p:nvPr/>
          </p:nvSpPr>
          <p:spPr bwMode="auto">
            <a:xfrm>
              <a:off x="1536" y="2736"/>
              <a:ext cx="96" cy="144"/>
            </a:xfrm>
            <a:prstGeom prst="line">
              <a:avLst/>
            </a:prstGeom>
            <a:noFill/>
            <a:ln w="9525">
              <a:solidFill>
                <a:schemeClr val="tx1"/>
              </a:solidFill>
              <a:prstDash val="dash"/>
              <a:round/>
              <a:headEnd/>
              <a:tailEnd type="triangle" w="med" len="med"/>
            </a:ln>
          </p:spPr>
          <p:txBody>
            <a:bodyPr/>
            <a:lstStyle/>
            <a:p>
              <a:endParaRPr lang="de-DE"/>
            </a:p>
          </p:txBody>
        </p:sp>
        <p:sp>
          <p:nvSpPr>
            <p:cNvPr id="56352" name="Line 36"/>
            <p:cNvSpPr>
              <a:spLocks noChangeShapeType="1"/>
            </p:cNvSpPr>
            <p:nvPr/>
          </p:nvSpPr>
          <p:spPr bwMode="auto">
            <a:xfrm flipH="1">
              <a:off x="2030" y="2592"/>
              <a:ext cx="130" cy="443"/>
            </a:xfrm>
            <a:prstGeom prst="line">
              <a:avLst/>
            </a:prstGeom>
            <a:noFill/>
            <a:ln w="9525">
              <a:solidFill>
                <a:schemeClr val="tx1"/>
              </a:solidFill>
              <a:prstDash val="dash"/>
              <a:round/>
              <a:headEnd/>
              <a:tailEnd type="triangle" w="med" len="med"/>
            </a:ln>
          </p:spPr>
          <p:txBody>
            <a:bodyPr/>
            <a:lstStyle/>
            <a:p>
              <a:endParaRPr lang="de-DE"/>
            </a:p>
          </p:txBody>
        </p:sp>
        <p:sp>
          <p:nvSpPr>
            <p:cNvPr id="56353" name="Line 37"/>
            <p:cNvSpPr>
              <a:spLocks noChangeShapeType="1"/>
            </p:cNvSpPr>
            <p:nvPr/>
          </p:nvSpPr>
          <p:spPr bwMode="auto">
            <a:xfrm>
              <a:off x="2784" y="2544"/>
              <a:ext cx="192" cy="384"/>
            </a:xfrm>
            <a:prstGeom prst="line">
              <a:avLst/>
            </a:prstGeom>
            <a:noFill/>
            <a:ln w="9525">
              <a:solidFill>
                <a:schemeClr val="tx1"/>
              </a:solidFill>
              <a:prstDash val="dash"/>
              <a:round/>
              <a:headEnd/>
              <a:tailEnd type="triangle" w="med" len="med"/>
            </a:ln>
          </p:spPr>
          <p:txBody>
            <a:bodyPr/>
            <a:lstStyle/>
            <a:p>
              <a:endParaRPr lang="de-DE"/>
            </a:p>
          </p:txBody>
        </p:sp>
        <p:sp>
          <p:nvSpPr>
            <p:cNvPr id="56354" name="Line 38"/>
            <p:cNvSpPr>
              <a:spLocks noChangeShapeType="1"/>
            </p:cNvSpPr>
            <p:nvPr/>
          </p:nvSpPr>
          <p:spPr bwMode="auto">
            <a:xfrm>
              <a:off x="1584" y="2640"/>
              <a:ext cx="816" cy="288"/>
            </a:xfrm>
            <a:prstGeom prst="line">
              <a:avLst/>
            </a:prstGeom>
            <a:noFill/>
            <a:ln w="9525">
              <a:solidFill>
                <a:schemeClr val="tx1"/>
              </a:solidFill>
              <a:prstDash val="dash"/>
              <a:round/>
              <a:headEnd/>
              <a:tailEnd type="triangle" w="med" len="med"/>
            </a:ln>
          </p:spPr>
          <p:txBody>
            <a:bodyPr/>
            <a:lstStyle/>
            <a:p>
              <a:endParaRPr lang="de-DE"/>
            </a:p>
          </p:txBody>
        </p:sp>
        <p:sp>
          <p:nvSpPr>
            <p:cNvPr id="56355" name="Line 39"/>
            <p:cNvSpPr>
              <a:spLocks noChangeShapeType="1"/>
            </p:cNvSpPr>
            <p:nvPr/>
          </p:nvSpPr>
          <p:spPr bwMode="auto">
            <a:xfrm>
              <a:off x="2256" y="2544"/>
              <a:ext cx="576" cy="720"/>
            </a:xfrm>
            <a:prstGeom prst="line">
              <a:avLst/>
            </a:prstGeom>
            <a:noFill/>
            <a:ln w="9525">
              <a:solidFill>
                <a:schemeClr val="tx1"/>
              </a:solidFill>
              <a:prstDash val="dash"/>
              <a:round/>
              <a:headEnd/>
              <a:tailEnd type="triangle" w="med" len="med"/>
            </a:ln>
          </p:spPr>
          <p:txBody>
            <a:bodyPr/>
            <a:lstStyle/>
            <a:p>
              <a:endParaRPr lang="de-DE"/>
            </a:p>
          </p:txBody>
        </p:sp>
        <p:sp>
          <p:nvSpPr>
            <p:cNvPr id="56356" name="Line 40"/>
            <p:cNvSpPr>
              <a:spLocks noChangeShapeType="1"/>
            </p:cNvSpPr>
            <p:nvPr/>
          </p:nvSpPr>
          <p:spPr bwMode="auto">
            <a:xfrm flipH="1">
              <a:off x="2208" y="2544"/>
              <a:ext cx="432" cy="864"/>
            </a:xfrm>
            <a:prstGeom prst="line">
              <a:avLst/>
            </a:prstGeom>
            <a:noFill/>
            <a:ln w="9525">
              <a:solidFill>
                <a:schemeClr val="tx1"/>
              </a:solidFill>
              <a:prstDash val="dash"/>
              <a:round/>
              <a:headEnd/>
              <a:tailEnd type="triangle" w="med" len="med"/>
            </a:ln>
          </p:spPr>
          <p:txBody>
            <a:bodyPr/>
            <a:lstStyle/>
            <a:p>
              <a:endParaRPr lang="de-DE"/>
            </a:p>
          </p:txBody>
        </p:sp>
        <p:sp>
          <p:nvSpPr>
            <p:cNvPr id="56357" name="Line 41"/>
            <p:cNvSpPr>
              <a:spLocks noChangeShapeType="1"/>
            </p:cNvSpPr>
            <p:nvPr/>
          </p:nvSpPr>
          <p:spPr bwMode="auto">
            <a:xfrm>
              <a:off x="1440" y="2784"/>
              <a:ext cx="0" cy="384"/>
            </a:xfrm>
            <a:prstGeom prst="line">
              <a:avLst/>
            </a:prstGeom>
            <a:noFill/>
            <a:ln w="9525">
              <a:solidFill>
                <a:schemeClr val="tx1"/>
              </a:solidFill>
              <a:prstDash val="dash"/>
              <a:round/>
              <a:headEnd/>
              <a:tailEnd type="triangle" w="med" len="med"/>
            </a:ln>
          </p:spPr>
          <p:txBody>
            <a:bodyPr/>
            <a:lstStyle/>
            <a:p>
              <a:endParaRPr lang="de-DE"/>
            </a:p>
          </p:txBody>
        </p:sp>
        <p:sp>
          <p:nvSpPr>
            <p:cNvPr id="56358" name="AutoShape 42"/>
            <p:cNvSpPr>
              <a:spLocks noChangeArrowheads="1"/>
            </p:cNvSpPr>
            <p:nvPr/>
          </p:nvSpPr>
          <p:spPr bwMode="auto">
            <a:xfrm>
              <a:off x="1296" y="2448"/>
              <a:ext cx="288" cy="288"/>
            </a:xfrm>
            <a:prstGeom prst="diamond">
              <a:avLst/>
            </a:prstGeom>
            <a:solidFill>
              <a:srgbClr val="FFFF00"/>
            </a:solidFill>
            <a:ln w="9525">
              <a:solidFill>
                <a:schemeClr val="tx1"/>
              </a:solidFill>
              <a:miter lim="800000"/>
              <a:headEnd/>
              <a:tailEnd/>
            </a:ln>
          </p:spPr>
          <p:txBody>
            <a:bodyPr wrap="none" anchor="ctr"/>
            <a:lstStyle/>
            <a:p>
              <a:endParaRPr lang="de-DE"/>
            </a:p>
          </p:txBody>
        </p:sp>
        <p:sp>
          <p:nvSpPr>
            <p:cNvPr id="56359" name="AutoShape 43"/>
            <p:cNvSpPr>
              <a:spLocks noChangeArrowheads="1"/>
            </p:cNvSpPr>
            <p:nvPr/>
          </p:nvSpPr>
          <p:spPr bwMode="auto">
            <a:xfrm>
              <a:off x="2016" y="2256"/>
              <a:ext cx="288" cy="288"/>
            </a:xfrm>
            <a:prstGeom prst="diamond">
              <a:avLst/>
            </a:prstGeom>
            <a:solidFill>
              <a:srgbClr val="00FF00"/>
            </a:solidFill>
            <a:ln w="9525">
              <a:solidFill>
                <a:schemeClr val="tx1"/>
              </a:solidFill>
              <a:miter lim="800000"/>
              <a:headEnd/>
              <a:tailEnd/>
            </a:ln>
          </p:spPr>
          <p:txBody>
            <a:bodyPr wrap="none" anchor="ctr"/>
            <a:lstStyle/>
            <a:p>
              <a:endParaRPr lang="de-DE"/>
            </a:p>
          </p:txBody>
        </p:sp>
        <p:sp>
          <p:nvSpPr>
            <p:cNvPr id="56360" name="AutoShape 44"/>
            <p:cNvSpPr>
              <a:spLocks noChangeArrowheads="1"/>
            </p:cNvSpPr>
            <p:nvPr/>
          </p:nvSpPr>
          <p:spPr bwMode="auto">
            <a:xfrm>
              <a:off x="2592" y="2256"/>
              <a:ext cx="288" cy="288"/>
            </a:xfrm>
            <a:prstGeom prst="diamond">
              <a:avLst/>
            </a:prstGeom>
            <a:solidFill>
              <a:srgbClr val="FF0000"/>
            </a:solidFill>
            <a:ln w="9525">
              <a:solidFill>
                <a:schemeClr val="tx1"/>
              </a:solidFill>
              <a:miter lim="800000"/>
              <a:headEnd/>
              <a:tailEnd/>
            </a:ln>
          </p:spPr>
          <p:txBody>
            <a:bodyPr wrap="none" anchor="ctr"/>
            <a:lstStyle/>
            <a:p>
              <a:endParaRPr lang="de-DE"/>
            </a:p>
          </p:txBody>
        </p:sp>
      </p:grpSp>
      <p:grpSp>
        <p:nvGrpSpPr>
          <p:cNvPr id="4" name="Group 45"/>
          <p:cNvGrpSpPr>
            <a:grpSpLocks/>
          </p:cNvGrpSpPr>
          <p:nvPr/>
        </p:nvGrpSpPr>
        <p:grpSpPr bwMode="auto">
          <a:xfrm>
            <a:off x="762000" y="2667000"/>
            <a:ext cx="4572000" cy="1371600"/>
            <a:chOff x="480" y="1680"/>
            <a:chExt cx="2880" cy="864"/>
          </a:xfrm>
        </p:grpSpPr>
        <p:sp>
          <p:nvSpPr>
            <p:cNvPr id="56345" name="AutoShape 46"/>
            <p:cNvSpPr>
              <a:spLocks noChangeArrowheads="1"/>
            </p:cNvSpPr>
            <p:nvPr/>
          </p:nvSpPr>
          <p:spPr bwMode="auto">
            <a:xfrm>
              <a:off x="480" y="2112"/>
              <a:ext cx="336" cy="288"/>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56346" name="AutoShape 47"/>
            <p:cNvSpPr>
              <a:spLocks noChangeArrowheads="1"/>
            </p:cNvSpPr>
            <p:nvPr/>
          </p:nvSpPr>
          <p:spPr bwMode="auto">
            <a:xfrm>
              <a:off x="1824" y="1728"/>
              <a:ext cx="336" cy="288"/>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56347" name="AutoShape 48"/>
            <p:cNvSpPr>
              <a:spLocks noChangeArrowheads="1"/>
            </p:cNvSpPr>
            <p:nvPr/>
          </p:nvSpPr>
          <p:spPr bwMode="auto">
            <a:xfrm>
              <a:off x="3024" y="1680"/>
              <a:ext cx="336" cy="288"/>
            </a:xfrm>
            <a:prstGeom prst="triangle">
              <a:avLst>
                <a:gd name="adj" fmla="val 50000"/>
              </a:avLst>
            </a:prstGeom>
            <a:solidFill>
              <a:srgbClr val="00FFFF"/>
            </a:solidFill>
            <a:ln w="9525">
              <a:solidFill>
                <a:schemeClr val="tx1"/>
              </a:solidFill>
              <a:miter lim="800000"/>
              <a:headEnd/>
              <a:tailEnd/>
            </a:ln>
          </p:spPr>
          <p:txBody>
            <a:bodyPr wrap="none" anchor="ctr"/>
            <a:lstStyle/>
            <a:p>
              <a:endParaRPr lang="de-DE"/>
            </a:p>
          </p:txBody>
        </p:sp>
        <p:sp>
          <p:nvSpPr>
            <p:cNvPr id="56348" name="Line 49"/>
            <p:cNvSpPr>
              <a:spLocks noChangeShapeType="1"/>
            </p:cNvSpPr>
            <p:nvPr/>
          </p:nvSpPr>
          <p:spPr bwMode="auto">
            <a:xfrm>
              <a:off x="864" y="2400"/>
              <a:ext cx="432" cy="144"/>
            </a:xfrm>
            <a:prstGeom prst="line">
              <a:avLst/>
            </a:prstGeom>
            <a:noFill/>
            <a:ln w="28575">
              <a:solidFill>
                <a:schemeClr val="tx1"/>
              </a:solidFill>
              <a:round/>
              <a:headEnd/>
              <a:tailEnd type="triangle" w="med" len="med"/>
            </a:ln>
          </p:spPr>
          <p:txBody>
            <a:bodyPr/>
            <a:lstStyle/>
            <a:p>
              <a:endParaRPr lang="de-DE"/>
            </a:p>
          </p:txBody>
        </p:sp>
        <p:sp>
          <p:nvSpPr>
            <p:cNvPr id="56349" name="Line 50"/>
            <p:cNvSpPr>
              <a:spLocks noChangeShapeType="1"/>
            </p:cNvSpPr>
            <p:nvPr/>
          </p:nvSpPr>
          <p:spPr bwMode="auto">
            <a:xfrm>
              <a:off x="2010" y="2046"/>
              <a:ext cx="60" cy="252"/>
            </a:xfrm>
            <a:prstGeom prst="line">
              <a:avLst/>
            </a:prstGeom>
            <a:noFill/>
            <a:ln w="28575">
              <a:solidFill>
                <a:schemeClr val="tx1"/>
              </a:solidFill>
              <a:round/>
              <a:headEnd/>
              <a:tailEnd type="triangle" w="med" len="med"/>
            </a:ln>
          </p:spPr>
          <p:txBody>
            <a:bodyPr/>
            <a:lstStyle/>
            <a:p>
              <a:endParaRPr lang="de-DE"/>
            </a:p>
          </p:txBody>
        </p:sp>
        <p:sp>
          <p:nvSpPr>
            <p:cNvPr id="56350" name="Line 51"/>
            <p:cNvSpPr>
              <a:spLocks noChangeShapeType="1"/>
            </p:cNvSpPr>
            <p:nvPr/>
          </p:nvSpPr>
          <p:spPr bwMode="auto">
            <a:xfrm flipH="1">
              <a:off x="2832" y="2016"/>
              <a:ext cx="276" cy="294"/>
            </a:xfrm>
            <a:prstGeom prst="line">
              <a:avLst/>
            </a:prstGeom>
            <a:noFill/>
            <a:ln w="28575">
              <a:solidFill>
                <a:schemeClr val="tx1"/>
              </a:solidFill>
              <a:round/>
              <a:headEnd/>
              <a:tailEnd type="triangle" w="med" len="med"/>
            </a:ln>
          </p:spPr>
          <p:txBody>
            <a:bodyPr/>
            <a:lstStyle/>
            <a:p>
              <a:endParaRPr lang="de-DE"/>
            </a:p>
          </p:txBody>
        </p:sp>
      </p:grpSp>
      <p:sp>
        <p:nvSpPr>
          <p:cNvPr id="56328" name="AutoShape 53"/>
          <p:cNvSpPr>
            <a:spLocks noChangeArrowheads="1"/>
          </p:cNvSpPr>
          <p:nvPr/>
        </p:nvSpPr>
        <p:spPr bwMode="auto">
          <a:xfrm flipH="1">
            <a:off x="5791200" y="5029200"/>
            <a:ext cx="457200" cy="838200"/>
          </a:xfrm>
          <a:prstGeom prst="rightArrow">
            <a:avLst>
              <a:gd name="adj1" fmla="val 50000"/>
              <a:gd name="adj2" fmla="val 25000"/>
            </a:avLst>
          </a:prstGeom>
          <a:solidFill>
            <a:srgbClr val="00FF00"/>
          </a:solidFill>
          <a:ln w="9525">
            <a:noFill/>
            <a:miter lim="800000"/>
            <a:headEnd/>
            <a:tailEnd/>
          </a:ln>
        </p:spPr>
        <p:txBody>
          <a:bodyPr wrap="none" anchor="ctr"/>
          <a:lstStyle/>
          <a:p>
            <a:endParaRPr lang="de-DE"/>
          </a:p>
        </p:txBody>
      </p:sp>
      <p:grpSp>
        <p:nvGrpSpPr>
          <p:cNvPr id="5" name="Group 63"/>
          <p:cNvGrpSpPr>
            <a:grpSpLocks/>
          </p:cNvGrpSpPr>
          <p:nvPr/>
        </p:nvGrpSpPr>
        <p:grpSpPr bwMode="auto">
          <a:xfrm>
            <a:off x="838200" y="1066800"/>
            <a:ext cx="4151313" cy="1736725"/>
            <a:chOff x="528" y="672"/>
            <a:chExt cx="2615" cy="1094"/>
          </a:xfrm>
        </p:grpSpPr>
        <p:sp>
          <p:nvSpPr>
            <p:cNvPr id="56339" name="AutoShape 64"/>
            <p:cNvSpPr>
              <a:spLocks noChangeArrowheads="1"/>
            </p:cNvSpPr>
            <p:nvPr/>
          </p:nvSpPr>
          <p:spPr bwMode="auto">
            <a:xfrm>
              <a:off x="2448" y="1248"/>
              <a:ext cx="336" cy="336"/>
            </a:xfrm>
            <a:prstGeom prst="plus">
              <a:avLst>
                <a:gd name="adj" fmla="val 25000"/>
              </a:avLst>
            </a:prstGeom>
            <a:solidFill>
              <a:srgbClr val="FFCC00"/>
            </a:solidFill>
            <a:ln w="9525">
              <a:solidFill>
                <a:schemeClr val="tx1"/>
              </a:solidFill>
              <a:miter lim="800000"/>
              <a:headEnd/>
              <a:tailEnd/>
            </a:ln>
          </p:spPr>
          <p:txBody>
            <a:bodyPr wrap="none" anchor="ctr"/>
            <a:lstStyle/>
            <a:p>
              <a:endParaRPr lang="de-DE"/>
            </a:p>
          </p:txBody>
        </p:sp>
        <p:sp>
          <p:nvSpPr>
            <p:cNvPr id="56340" name="AutoShape 65"/>
            <p:cNvSpPr>
              <a:spLocks noChangeArrowheads="1"/>
            </p:cNvSpPr>
            <p:nvPr/>
          </p:nvSpPr>
          <p:spPr bwMode="auto">
            <a:xfrm>
              <a:off x="2784" y="816"/>
              <a:ext cx="192" cy="432"/>
            </a:xfrm>
            <a:prstGeom prst="curvedLeftArrow">
              <a:avLst>
                <a:gd name="adj1" fmla="val 45000"/>
                <a:gd name="adj2" fmla="val 90000"/>
                <a:gd name="adj3" fmla="val 33333"/>
              </a:avLst>
            </a:prstGeom>
            <a:solidFill>
              <a:srgbClr val="C0C0C0"/>
            </a:solidFill>
            <a:ln w="9525">
              <a:noFill/>
              <a:miter lim="800000"/>
              <a:headEnd/>
              <a:tailEnd/>
            </a:ln>
          </p:spPr>
          <p:txBody>
            <a:bodyPr wrap="none" anchor="ctr"/>
            <a:lstStyle/>
            <a:p>
              <a:endParaRPr lang="de-DE"/>
            </a:p>
          </p:txBody>
        </p:sp>
        <p:sp>
          <p:nvSpPr>
            <p:cNvPr id="56341" name="AutoShape 66"/>
            <p:cNvSpPr>
              <a:spLocks noChangeArrowheads="1"/>
            </p:cNvSpPr>
            <p:nvPr/>
          </p:nvSpPr>
          <p:spPr bwMode="auto">
            <a:xfrm rot="3118970">
              <a:off x="1443" y="621"/>
              <a:ext cx="137" cy="1968"/>
            </a:xfrm>
            <a:prstGeom prst="downArrow">
              <a:avLst>
                <a:gd name="adj1" fmla="val 34917"/>
                <a:gd name="adj2" fmla="val 271804"/>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56342" name="AutoShape 67"/>
            <p:cNvSpPr>
              <a:spLocks noChangeArrowheads="1"/>
            </p:cNvSpPr>
            <p:nvPr/>
          </p:nvSpPr>
          <p:spPr bwMode="auto">
            <a:xfrm rot="3118970">
              <a:off x="2225" y="1491"/>
              <a:ext cx="95" cy="455"/>
            </a:xfrm>
            <a:prstGeom prst="downArrow">
              <a:avLst>
                <a:gd name="adj1" fmla="val 50000"/>
                <a:gd name="adj2" fmla="val 119737"/>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56343" name="AutoShape 68"/>
            <p:cNvSpPr>
              <a:spLocks noChangeArrowheads="1"/>
            </p:cNvSpPr>
            <p:nvPr/>
          </p:nvSpPr>
          <p:spPr bwMode="auto">
            <a:xfrm rot="-3100665">
              <a:off x="2868" y="1452"/>
              <a:ext cx="95" cy="455"/>
            </a:xfrm>
            <a:prstGeom prst="downArrow">
              <a:avLst>
                <a:gd name="adj1" fmla="val 50000"/>
                <a:gd name="adj2" fmla="val 119737"/>
              </a:avLst>
            </a:prstGeom>
            <a:gradFill rotWithShape="0">
              <a:gsLst>
                <a:gs pos="0">
                  <a:srgbClr val="C0C0C0"/>
                </a:gs>
                <a:gs pos="100000">
                  <a:srgbClr val="595959"/>
                </a:gs>
              </a:gsLst>
              <a:lin ang="5400000" scaled="1"/>
            </a:gradFill>
            <a:ln w="9525">
              <a:noFill/>
              <a:miter lim="800000"/>
              <a:headEnd/>
              <a:tailEnd/>
            </a:ln>
          </p:spPr>
          <p:txBody>
            <a:bodyPr wrap="none" anchor="ctr"/>
            <a:lstStyle/>
            <a:p>
              <a:endParaRPr lang="de-DE"/>
            </a:p>
          </p:txBody>
        </p:sp>
        <p:sp>
          <p:nvSpPr>
            <p:cNvPr id="56344" name="AutoShape 69"/>
            <p:cNvSpPr>
              <a:spLocks noChangeArrowheads="1"/>
            </p:cNvSpPr>
            <p:nvPr/>
          </p:nvSpPr>
          <p:spPr bwMode="auto">
            <a:xfrm>
              <a:off x="2208" y="672"/>
              <a:ext cx="576" cy="336"/>
            </a:xfrm>
            <a:prstGeom prst="hexagon">
              <a:avLst>
                <a:gd name="adj" fmla="val 42857"/>
                <a:gd name="vf" fmla="val 115470"/>
              </a:avLst>
            </a:prstGeom>
            <a:solidFill>
              <a:srgbClr val="FF0000"/>
            </a:solidFill>
            <a:ln w="9525">
              <a:solidFill>
                <a:schemeClr val="tx1"/>
              </a:solidFill>
              <a:miter lim="800000"/>
              <a:headEnd/>
              <a:tailEnd/>
            </a:ln>
          </p:spPr>
          <p:txBody>
            <a:bodyPr wrap="none" anchor="ctr"/>
            <a:lstStyle/>
            <a:p>
              <a:endParaRPr lang="de-DE"/>
            </a:p>
          </p:txBody>
        </p:sp>
      </p:grpSp>
      <p:pic>
        <p:nvPicPr>
          <p:cNvPr id="70" name="Picture 2"/>
          <p:cNvPicPr>
            <a:picLocks noChangeAspect="1" noChangeArrowheads="1"/>
          </p:cNvPicPr>
          <p:nvPr/>
        </p:nvPicPr>
        <p:blipFill>
          <a:blip r:embed="rId2" cstate="print"/>
          <a:srcRect/>
          <a:stretch>
            <a:fillRect/>
          </a:stretch>
        </p:blipFill>
        <p:spPr bwMode="auto">
          <a:xfrm>
            <a:off x="6564482" y="4191000"/>
            <a:ext cx="3177836" cy="2140936"/>
          </a:xfrm>
          <a:prstGeom prst="rect">
            <a:avLst/>
          </a:prstGeom>
          <a:noFill/>
          <a:ln w="9525">
            <a:noFill/>
            <a:miter lim="800000"/>
            <a:headEnd/>
            <a:tailEnd/>
          </a:ln>
        </p:spPr>
      </p:pic>
      <p:grpSp>
        <p:nvGrpSpPr>
          <p:cNvPr id="6" name="Group 70"/>
          <p:cNvGrpSpPr/>
          <p:nvPr/>
        </p:nvGrpSpPr>
        <p:grpSpPr>
          <a:xfrm>
            <a:off x="7391400" y="5181600"/>
            <a:ext cx="1079500" cy="1079500"/>
            <a:chOff x="7391400" y="5181600"/>
            <a:chExt cx="1079500" cy="1079500"/>
          </a:xfrm>
        </p:grpSpPr>
        <p:sp>
          <p:nvSpPr>
            <p:cNvPr id="56329" name="Oval 54"/>
            <p:cNvSpPr>
              <a:spLocks noChangeArrowheads="1"/>
            </p:cNvSpPr>
            <p:nvPr/>
          </p:nvSpPr>
          <p:spPr bwMode="auto">
            <a:xfrm>
              <a:off x="7391400" y="52578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0" name="Oval 55"/>
            <p:cNvSpPr>
              <a:spLocks noChangeArrowheads="1"/>
            </p:cNvSpPr>
            <p:nvPr/>
          </p:nvSpPr>
          <p:spPr bwMode="auto">
            <a:xfrm>
              <a:off x="7620000" y="53340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1" name="Oval 56"/>
            <p:cNvSpPr>
              <a:spLocks noChangeArrowheads="1"/>
            </p:cNvSpPr>
            <p:nvPr/>
          </p:nvSpPr>
          <p:spPr bwMode="auto">
            <a:xfrm>
              <a:off x="7467600" y="55626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2" name="Oval 57"/>
            <p:cNvSpPr>
              <a:spLocks noChangeArrowheads="1"/>
            </p:cNvSpPr>
            <p:nvPr/>
          </p:nvSpPr>
          <p:spPr bwMode="auto">
            <a:xfrm>
              <a:off x="7924800" y="51816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3" name="Oval 58"/>
            <p:cNvSpPr>
              <a:spLocks noChangeArrowheads="1"/>
            </p:cNvSpPr>
            <p:nvPr/>
          </p:nvSpPr>
          <p:spPr bwMode="auto">
            <a:xfrm>
              <a:off x="7848600" y="5410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4" name="Oval 59"/>
            <p:cNvSpPr>
              <a:spLocks noChangeArrowheads="1"/>
            </p:cNvSpPr>
            <p:nvPr/>
          </p:nvSpPr>
          <p:spPr bwMode="auto">
            <a:xfrm>
              <a:off x="8153400" y="58674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5" name="Oval 60"/>
            <p:cNvSpPr>
              <a:spLocks noChangeArrowheads="1"/>
            </p:cNvSpPr>
            <p:nvPr/>
          </p:nvSpPr>
          <p:spPr bwMode="auto">
            <a:xfrm>
              <a:off x="8001000" y="6172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6" name="Oval 61"/>
            <p:cNvSpPr>
              <a:spLocks noChangeArrowheads="1"/>
            </p:cNvSpPr>
            <p:nvPr/>
          </p:nvSpPr>
          <p:spPr bwMode="auto">
            <a:xfrm>
              <a:off x="7620000" y="60960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sp>
          <p:nvSpPr>
            <p:cNvPr id="56337" name="Oval 62"/>
            <p:cNvSpPr>
              <a:spLocks noChangeArrowheads="1"/>
            </p:cNvSpPr>
            <p:nvPr/>
          </p:nvSpPr>
          <p:spPr bwMode="auto">
            <a:xfrm>
              <a:off x="8382000" y="5410200"/>
              <a:ext cx="88900" cy="88900"/>
            </a:xfrm>
            <a:prstGeom prst="ellipse">
              <a:avLst/>
            </a:prstGeom>
            <a:solidFill>
              <a:srgbClr val="FF0000"/>
            </a:solidFill>
            <a:ln w="9525">
              <a:solidFill>
                <a:schemeClr val="tx1"/>
              </a:solidFill>
              <a:round/>
              <a:headEnd/>
              <a:tailEnd/>
            </a:ln>
          </p:spPr>
          <p:txBody>
            <a:bodyPr wrap="none" anchor="ctr"/>
            <a:lstStyle/>
            <a:p>
              <a:endParaRPr lang="de-DE"/>
            </a:p>
          </p:txBody>
        </p:sp>
      </p:grpSp>
      <p:sp>
        <p:nvSpPr>
          <p:cNvPr id="72" name="TextBox 71"/>
          <p:cNvSpPr txBox="1"/>
          <p:nvPr/>
        </p:nvSpPr>
        <p:spPr>
          <a:xfrm>
            <a:off x="4724400" y="805190"/>
            <a:ext cx="1803699" cy="523220"/>
          </a:xfrm>
          <a:prstGeom prst="rect">
            <a:avLst/>
          </a:prstGeom>
          <a:noFill/>
        </p:spPr>
        <p:txBody>
          <a:bodyPr wrap="none" rtlCol="0">
            <a:spAutoFit/>
          </a:bodyPr>
          <a:lstStyle/>
          <a:p>
            <a:r>
              <a:rPr lang="de-DE" sz="2800" b="1" dirty="0" smtClean="0">
                <a:solidFill>
                  <a:srgbClr val="2C28DF"/>
                </a:solidFill>
              </a:rPr>
              <a:t>Key </a:t>
            </a:r>
            <a:r>
              <a:rPr lang="de-DE" sz="2800" b="1" dirty="0" err="1" smtClean="0">
                <a:solidFill>
                  <a:srgbClr val="2C28DF"/>
                </a:solidFill>
              </a:rPr>
              <a:t>node</a:t>
            </a:r>
            <a:endParaRPr lang="de-DE" sz="2800" b="1" dirty="0">
              <a:solidFill>
                <a:srgbClr val="2C28D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2">
                                            <p:txEl>
                                              <p:pRg st="0" end="0"/>
                                            </p:txEl>
                                          </p:spTgt>
                                        </p:tgtEl>
                                        <p:attrNameLst>
                                          <p:attrName>style.visibility</p:attrName>
                                        </p:attrNameLst>
                                      </p:cBhvr>
                                      <p:to>
                                        <p:strVal val="visible"/>
                                      </p:to>
                                    </p:set>
                                    <p:animEffect transition="in" filter="wipe(down)">
                                      <p:cBhvr>
                                        <p:cTn id="23"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allAtOnce"/>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764704"/>
            <a:ext cx="9144000" cy="4826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xp.png"/>
          <p:cNvPicPr>
            <a:picLocks noChangeAspect="1"/>
          </p:cNvPicPr>
          <p:nvPr/>
        </p:nvPicPr>
        <p:blipFill>
          <a:blip r:embed="rId2" cstate="print"/>
          <a:stretch>
            <a:fillRect/>
          </a:stretch>
        </p:blipFill>
        <p:spPr>
          <a:xfrm>
            <a:off x="0" y="332656"/>
            <a:ext cx="9144000" cy="654640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990600" y="1066800"/>
            <a:ext cx="6934200" cy="5186363"/>
          </a:xfrm>
          <a:prstGeom prst="rect">
            <a:avLst/>
          </a:prstGeom>
          <a:noFill/>
          <a:ln w="9525">
            <a:noFill/>
            <a:miter lim="800000"/>
            <a:headEnd/>
            <a:tailEnd/>
          </a:ln>
          <a:effectLst/>
        </p:spPr>
      </p:pic>
      <p:sp>
        <p:nvSpPr>
          <p:cNvPr id="35843" name="Text Box 3"/>
          <p:cNvSpPr txBox="1">
            <a:spLocks noChangeArrowheads="1"/>
          </p:cNvSpPr>
          <p:nvPr/>
        </p:nvSpPr>
        <p:spPr bwMode="auto">
          <a:xfrm>
            <a:off x="2895600" y="152400"/>
            <a:ext cx="3049588" cy="396875"/>
          </a:xfrm>
          <a:prstGeom prst="rect">
            <a:avLst/>
          </a:prstGeom>
          <a:noFill/>
          <a:ln w="3175">
            <a:noFill/>
            <a:miter lim="800000"/>
            <a:headEnd/>
            <a:tailEnd type="none" w="sm" len="sm"/>
          </a:ln>
          <a:effectLst/>
        </p:spPr>
        <p:txBody>
          <a:bodyPr wrap="none">
            <a:spAutoFit/>
          </a:bodyPr>
          <a:lstStyle/>
          <a:p>
            <a:pPr algn="l"/>
            <a:r>
              <a:rPr lang="de-DE" sz="2000" b="1" dirty="0" err="1">
                <a:solidFill>
                  <a:srgbClr val="2C28DF"/>
                </a:solidFill>
                <a:latin typeface="Arial" pitchFamily="34" charset="0"/>
              </a:rPr>
              <a:t>Canonical</a:t>
            </a:r>
            <a:r>
              <a:rPr lang="de-DE" sz="2000" b="1" dirty="0">
                <a:solidFill>
                  <a:srgbClr val="2C28DF"/>
                </a:solidFill>
                <a:latin typeface="Arial" pitchFamily="34" charset="0"/>
              </a:rPr>
              <a:t> TNF </a:t>
            </a:r>
            <a:r>
              <a:rPr lang="de-DE" sz="2000" b="1" dirty="0" err="1">
                <a:solidFill>
                  <a:srgbClr val="2C28DF"/>
                </a:solidFill>
                <a:latin typeface="Arial" pitchFamily="34" charset="0"/>
              </a:rPr>
              <a:t>pathway</a:t>
            </a:r>
            <a:endParaRPr lang="de-DE" sz="2000" b="1" dirty="0">
              <a:solidFill>
                <a:srgbClr val="2C28DF"/>
              </a:solidFill>
              <a:latin typeface="Arial" pitchFamily="34" charset="0"/>
            </a:endParaRPr>
          </a:p>
        </p:txBody>
      </p:sp>
      <p:sp>
        <p:nvSpPr>
          <p:cNvPr id="4" name="TextBox 3"/>
          <p:cNvSpPr txBox="1"/>
          <p:nvPr/>
        </p:nvSpPr>
        <p:spPr>
          <a:xfrm>
            <a:off x="7570108" y="6412468"/>
            <a:ext cx="1573892" cy="369332"/>
          </a:xfrm>
          <a:prstGeom prst="rect">
            <a:avLst/>
          </a:prstGeom>
          <a:solidFill>
            <a:schemeClr val="bg1"/>
          </a:solidFill>
        </p:spPr>
        <p:txBody>
          <a:bodyPr wrap="none" rtlCol="0">
            <a:spAutoFit/>
          </a:bodyPr>
          <a:lstStyle/>
          <a:p>
            <a:r>
              <a:rPr lang="de-DE" b="1" dirty="0" smtClean="0">
                <a:solidFill>
                  <a:srgbClr val="0070C0"/>
                </a:solidFill>
              </a:rPr>
              <a:t>TRANSPATH</a:t>
            </a:r>
            <a:endParaRPr lang="de-DE" b="1" dirty="0">
              <a:solidFill>
                <a:srgbClr val="0070C0"/>
              </a:solidFill>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lecules Upstream 6 viz.png"/>
          <p:cNvPicPr>
            <a:picLocks noChangeAspect="1"/>
          </p:cNvPicPr>
          <p:nvPr/>
        </p:nvPicPr>
        <p:blipFill>
          <a:blip r:embed="rId2" cstate="print"/>
          <a:stretch>
            <a:fillRect/>
          </a:stretch>
        </p:blipFill>
        <p:spPr>
          <a:xfrm>
            <a:off x="37123" y="0"/>
            <a:ext cx="9069754" cy="6858000"/>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908720"/>
            <a:ext cx="9132057" cy="47525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179512" y="764704"/>
            <a:ext cx="8724900" cy="4962525"/>
          </a:xfrm>
          <a:prstGeom prst="rect">
            <a:avLst/>
          </a:prstGeom>
          <a:noFill/>
          <a:ln w="9525">
            <a:noFill/>
            <a:miter lim="800000"/>
            <a:headEnd/>
            <a:tailEnd/>
          </a:ln>
        </p:spPr>
      </p:pic>
      <p:sp>
        <p:nvSpPr>
          <p:cNvPr id="4" name="TextBox 3"/>
          <p:cNvSpPr txBox="1"/>
          <p:nvPr/>
        </p:nvSpPr>
        <p:spPr>
          <a:xfrm>
            <a:off x="2339752" y="0"/>
            <a:ext cx="6113148" cy="523220"/>
          </a:xfrm>
          <a:prstGeom prst="rect">
            <a:avLst/>
          </a:prstGeom>
          <a:noFill/>
        </p:spPr>
        <p:txBody>
          <a:bodyPr wrap="none" rtlCol="0">
            <a:spAutoFit/>
          </a:bodyPr>
          <a:lstStyle/>
          <a:p>
            <a:r>
              <a:rPr lang="de-DE" sz="2800" dirty="0" smtClean="0">
                <a:solidFill>
                  <a:srgbClr val="0070C0"/>
                </a:solidFill>
              </a:rPr>
              <a:t>PASS / PharmaExpert multi-</a:t>
            </a:r>
            <a:r>
              <a:rPr lang="de-DE" sz="2800" dirty="0" err="1" smtClean="0">
                <a:solidFill>
                  <a:srgbClr val="0070C0"/>
                </a:solidFill>
              </a:rPr>
              <a:t>target</a:t>
            </a:r>
            <a:r>
              <a:rPr lang="de-DE" sz="2800" dirty="0" smtClean="0">
                <a:solidFill>
                  <a:srgbClr val="0070C0"/>
                </a:solidFill>
              </a:rPr>
              <a:t> </a:t>
            </a:r>
            <a:r>
              <a:rPr lang="de-DE" sz="2800" dirty="0" err="1" smtClean="0">
                <a:solidFill>
                  <a:srgbClr val="0070C0"/>
                </a:solidFill>
              </a:rPr>
              <a:t>search</a:t>
            </a:r>
            <a:endParaRPr lang="de-DE" sz="2800" dirty="0">
              <a:solidFill>
                <a:srgbClr val="0070C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cstate="print"/>
          <a:srcRect/>
          <a:stretch>
            <a:fillRect/>
          </a:stretch>
        </p:blipFill>
        <p:spPr bwMode="auto">
          <a:xfrm>
            <a:off x="0" y="692696"/>
            <a:ext cx="9187213" cy="6089104"/>
          </a:xfrm>
          <a:prstGeom prst="rect">
            <a:avLst/>
          </a:prstGeom>
          <a:noFill/>
          <a:ln w="9525">
            <a:noFill/>
            <a:miter lim="800000"/>
            <a:headEnd/>
            <a:tailEnd/>
          </a:ln>
        </p:spPr>
      </p:pic>
      <p:sp>
        <p:nvSpPr>
          <p:cNvPr id="4" name="TextBox 3"/>
          <p:cNvSpPr txBox="1"/>
          <p:nvPr/>
        </p:nvSpPr>
        <p:spPr>
          <a:xfrm>
            <a:off x="1547664" y="0"/>
            <a:ext cx="5258940" cy="523220"/>
          </a:xfrm>
          <a:prstGeom prst="rect">
            <a:avLst/>
          </a:prstGeom>
          <a:noFill/>
        </p:spPr>
        <p:txBody>
          <a:bodyPr wrap="none" rtlCol="0">
            <a:spAutoFit/>
          </a:bodyPr>
          <a:lstStyle/>
          <a:p>
            <a:r>
              <a:rPr lang="de-DE" sz="2800" dirty="0" smtClean="0">
                <a:solidFill>
                  <a:srgbClr val="0070C0"/>
                </a:solidFill>
              </a:rPr>
              <a:t>PASS / PharmaExpert – </a:t>
            </a:r>
            <a:r>
              <a:rPr lang="de-DE" sz="2800" dirty="0" err="1" smtClean="0">
                <a:solidFill>
                  <a:srgbClr val="C00000"/>
                </a:solidFill>
              </a:rPr>
              <a:t>imiquimod</a:t>
            </a:r>
            <a:r>
              <a:rPr lang="de-DE" sz="2800" dirty="0" smtClean="0">
                <a:solidFill>
                  <a:srgbClr val="0070C0"/>
                </a:solidFill>
              </a:rPr>
              <a:t> </a:t>
            </a:r>
            <a:endParaRPr lang="de-DE" sz="2800" dirty="0">
              <a:solidFill>
                <a:srgbClr val="0070C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0" y="0"/>
            <a:ext cx="9066981" cy="6585110"/>
          </a:xfrm>
          <a:prstGeom prst="rect">
            <a:avLst/>
          </a:prstGeom>
          <a:noFill/>
          <a:ln w="9525">
            <a:noFill/>
            <a:miter lim="800000"/>
            <a:headEnd/>
            <a:tailEnd/>
          </a:ln>
        </p:spPr>
      </p:pic>
      <p:sp>
        <p:nvSpPr>
          <p:cNvPr id="3" name="Oval 2"/>
          <p:cNvSpPr/>
          <p:nvPr/>
        </p:nvSpPr>
        <p:spPr>
          <a:xfrm>
            <a:off x="4644008" y="1412776"/>
            <a:ext cx="17281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p:cNvSpPr/>
          <p:nvPr/>
        </p:nvSpPr>
        <p:spPr>
          <a:xfrm>
            <a:off x="1403648" y="5517232"/>
            <a:ext cx="17281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ctrTitle" idx="4294967295"/>
          </p:nvPr>
        </p:nvSpPr>
        <p:spPr>
          <a:xfrm>
            <a:off x="685800" y="382583"/>
            <a:ext cx="7772400" cy="1474781"/>
          </a:xfrm>
        </p:spPr>
        <p:txBody>
          <a:bodyPr>
            <a:normAutofit/>
          </a:bodyPr>
          <a:lstStyle/>
          <a:p>
            <a:r>
              <a:rPr lang="en-US" sz="4000" dirty="0" err="1" smtClean="0">
                <a:solidFill>
                  <a:srgbClr val="00B050"/>
                </a:solidFill>
              </a:rPr>
              <a:t>BioUML</a:t>
            </a:r>
            <a:r>
              <a:rPr lang="en-US" sz="4000" dirty="0" smtClean="0">
                <a:solidFill>
                  <a:srgbClr val="00B050"/>
                </a:solidFill>
              </a:rPr>
              <a:t>:</a:t>
            </a:r>
            <a:br>
              <a:rPr lang="en-US" sz="4000" dirty="0" smtClean="0">
                <a:solidFill>
                  <a:srgbClr val="00B050"/>
                </a:solidFill>
              </a:rPr>
            </a:br>
            <a:r>
              <a:rPr lang="en-US" sz="4000" dirty="0" smtClean="0">
                <a:solidFill>
                  <a:srgbClr val="00B050"/>
                </a:solidFill>
              </a:rPr>
              <a:t>platform for collaborative research</a:t>
            </a:r>
          </a:p>
        </p:txBody>
      </p:sp>
      <p:sp>
        <p:nvSpPr>
          <p:cNvPr id="3" name="Прямоугольник 2"/>
          <p:cNvSpPr/>
          <p:nvPr/>
        </p:nvSpPr>
        <p:spPr>
          <a:xfrm>
            <a:off x="899592" y="2276872"/>
            <a:ext cx="7572428" cy="4031873"/>
          </a:xfrm>
          <a:prstGeom prst="rect">
            <a:avLst/>
          </a:prstGeom>
        </p:spPr>
        <p:txBody>
          <a:bodyPr wrap="square">
            <a:spAutoFit/>
          </a:bodyPr>
          <a:lstStyle/>
          <a:p>
            <a:pPr>
              <a:buFont typeface="Calibri" pitchFamily="34" charset="0"/>
              <a:buChar char="–"/>
            </a:pPr>
            <a:r>
              <a:rPr lang="en-US" sz="3200" dirty="0" smtClean="0">
                <a:solidFill>
                  <a:srgbClr val="00B050"/>
                </a:solidFill>
                <a:ea typeface="+mj-ea"/>
                <a:cs typeface="+mj-cs"/>
              </a:rPr>
              <a:t> </a:t>
            </a:r>
            <a:r>
              <a:rPr lang="en-US" sz="3200" dirty="0" smtClean="0">
                <a:solidFill>
                  <a:srgbClr val="00B050"/>
                </a:solidFill>
                <a:ea typeface="+mj-ea"/>
                <a:cs typeface="+mj-cs"/>
              </a:rPr>
              <a:t>Cloud computing: </a:t>
            </a:r>
            <a:r>
              <a:rPr lang="en-US" sz="3200" dirty="0" smtClean="0">
                <a:solidFill>
                  <a:srgbClr val="00B050"/>
                </a:solidFill>
                <a:ea typeface="+mj-ea"/>
                <a:cs typeface="+mj-cs"/>
              </a:rPr>
              <a:t>Amazon </a:t>
            </a:r>
            <a:r>
              <a:rPr lang="en-US" sz="3200" dirty="0" smtClean="0">
                <a:solidFill>
                  <a:srgbClr val="00B050"/>
                </a:solidFill>
                <a:ea typeface="+mj-ea"/>
                <a:cs typeface="+mj-cs"/>
              </a:rPr>
              <a:t>EC2 servers</a:t>
            </a:r>
          </a:p>
          <a:p>
            <a:pPr>
              <a:buFont typeface="Calibri" pitchFamily="34" charset="0"/>
              <a:buChar char="–"/>
            </a:pPr>
            <a:r>
              <a:rPr lang="en-US" sz="3200" dirty="0" smtClean="0">
                <a:solidFill>
                  <a:srgbClr val="00B050"/>
                </a:solidFill>
                <a:ea typeface="+mj-ea"/>
                <a:cs typeface="+mj-cs"/>
              </a:rPr>
              <a:t> data repository</a:t>
            </a:r>
          </a:p>
          <a:p>
            <a:pPr lvl="1">
              <a:buFont typeface="Calibri" pitchFamily="34" charset="0"/>
              <a:buChar char="–"/>
            </a:pPr>
            <a:r>
              <a:rPr lang="en-US" sz="3200" dirty="0" smtClean="0">
                <a:solidFill>
                  <a:srgbClr val="00B050"/>
                </a:solidFill>
                <a:ea typeface="+mj-ea"/>
                <a:cs typeface="+mj-cs"/>
              </a:rPr>
              <a:t> groups, </a:t>
            </a:r>
          </a:p>
          <a:p>
            <a:pPr lvl="1">
              <a:buFont typeface="Calibri" pitchFamily="34" charset="0"/>
              <a:buChar char="–"/>
            </a:pPr>
            <a:r>
              <a:rPr lang="en-US" sz="3200" dirty="0" smtClean="0">
                <a:solidFill>
                  <a:srgbClr val="00B050"/>
                </a:solidFill>
                <a:ea typeface="+mj-ea"/>
                <a:cs typeface="+mj-cs"/>
              </a:rPr>
              <a:t> projects, </a:t>
            </a:r>
          </a:p>
          <a:p>
            <a:pPr lvl="1">
              <a:buFont typeface="Calibri" pitchFamily="34" charset="0"/>
              <a:buChar char="–"/>
            </a:pPr>
            <a:r>
              <a:rPr lang="en-US" sz="3200" dirty="0" smtClean="0">
                <a:solidFill>
                  <a:srgbClr val="00B050"/>
                </a:solidFill>
                <a:ea typeface="+mj-ea"/>
                <a:cs typeface="+mj-cs"/>
              </a:rPr>
              <a:t> import/export, FTP upload</a:t>
            </a:r>
          </a:p>
          <a:p>
            <a:pPr>
              <a:buFont typeface="Calibri" pitchFamily="34" charset="0"/>
              <a:buChar char="–"/>
            </a:pPr>
            <a:r>
              <a:rPr lang="en-US" sz="3200" dirty="0" smtClean="0">
                <a:solidFill>
                  <a:srgbClr val="00B050"/>
                </a:solidFill>
                <a:ea typeface="+mj-ea"/>
                <a:cs typeface="+mj-cs"/>
              </a:rPr>
              <a:t>c</a:t>
            </a:r>
            <a:r>
              <a:rPr lang="en-US" sz="3200" dirty="0" smtClean="0">
                <a:solidFill>
                  <a:srgbClr val="00B050"/>
                </a:solidFill>
                <a:ea typeface="+mj-ea"/>
                <a:cs typeface="+mj-cs"/>
              </a:rPr>
              <a:t>hat</a:t>
            </a:r>
            <a:endParaRPr lang="en-US" sz="3200" dirty="0" smtClean="0">
              <a:solidFill>
                <a:srgbClr val="00B050"/>
              </a:solidFill>
            </a:endParaRPr>
          </a:p>
          <a:p>
            <a:pPr>
              <a:buFont typeface="Calibri" pitchFamily="34" charset="0"/>
              <a:buChar char="–"/>
            </a:pPr>
            <a:r>
              <a:rPr lang="en-US" sz="3200" dirty="0" smtClean="0">
                <a:solidFill>
                  <a:srgbClr val="00B050"/>
                </a:solidFill>
              </a:rPr>
              <a:t> community efforts </a:t>
            </a:r>
            <a:endParaRPr lang="en-US" sz="3200" dirty="0" smtClean="0">
              <a:solidFill>
                <a:srgbClr val="00B050"/>
              </a:solidFill>
              <a:ea typeface="+mj-ea"/>
              <a:cs typeface="+mj-cs"/>
            </a:endParaRPr>
          </a:p>
          <a:p>
            <a:pPr>
              <a:buFont typeface="Calibri" pitchFamily="34" charset="0"/>
              <a:buChar char="–"/>
            </a:pPr>
            <a:r>
              <a:rPr lang="en-US" sz="3200" dirty="0" smtClean="0">
                <a:solidFill>
                  <a:srgbClr val="00B050"/>
                </a:solidFill>
                <a:ea typeface="+mj-ea"/>
                <a:cs typeface="+mj-cs"/>
              </a:rPr>
              <a:t> history (in process)</a:t>
            </a:r>
            <a:endParaRPr lang="ru-RU" sz="32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print"/>
          <a:srcRect/>
          <a:stretch>
            <a:fillRect/>
          </a:stretch>
        </p:blipFill>
        <p:spPr bwMode="auto">
          <a:xfrm>
            <a:off x="0" y="620688"/>
            <a:ext cx="9232055" cy="5544616"/>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srcRect/>
          <a:stretch>
            <a:fillRect/>
          </a:stretch>
        </p:blipFill>
        <p:spPr bwMode="auto">
          <a:xfrm>
            <a:off x="0" y="548680"/>
            <a:ext cx="9179458" cy="558924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srcRect/>
          <a:stretch>
            <a:fillRect/>
          </a:stretch>
        </p:blipFill>
        <p:spPr bwMode="auto">
          <a:xfrm>
            <a:off x="0" y="404664"/>
            <a:ext cx="9144000" cy="5569103"/>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3"/>
          <p:cNvPicPr>
            <a:picLocks noChangeAspect="1" noChangeArrowheads="1"/>
          </p:cNvPicPr>
          <p:nvPr/>
        </p:nvPicPr>
        <p:blipFill>
          <a:blip r:embed="rId2" cstate="print"/>
          <a:srcRect/>
          <a:stretch>
            <a:fillRect/>
          </a:stretch>
        </p:blipFill>
        <p:spPr bwMode="auto">
          <a:xfrm>
            <a:off x="214282" y="34759"/>
            <a:ext cx="8488390" cy="6823241"/>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1372</Words>
  <Application>Microsoft Office PowerPoint</Application>
  <PresentationFormat>On-screen Show (4:3)</PresentationFormat>
  <Paragraphs>360</Paragraphs>
  <Slides>104</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06" baseType="lpstr">
      <vt:lpstr>Office Theme</vt:lpstr>
      <vt:lpstr>Arbeitsblatt</vt:lpstr>
      <vt:lpstr>Slide 1</vt:lpstr>
      <vt:lpstr>BioUML platform</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Standard supports:  SBML, SBGN, BioPAX, SED-ML, SBO, MIRIAM, CellML  </vt:lpstr>
      <vt:lpstr>Slide 23</vt:lpstr>
      <vt:lpstr>Slide 24</vt:lpstr>
      <vt:lpstr>Slide 25</vt:lpstr>
      <vt:lpstr>Slide 26</vt:lpstr>
      <vt:lpstr>Slide 27</vt:lpstr>
      <vt:lpstr>Slide 28</vt:lpstr>
      <vt:lpstr>Slide 29</vt:lpstr>
      <vt:lpstr>Slide 30</vt:lpstr>
      <vt:lpstr>Reactome</vt:lpstr>
      <vt:lpstr>BioPAX – import dialog</vt:lpstr>
      <vt:lpstr>BioPAX example (BioCyc)</vt:lpstr>
      <vt:lpstr>TRANSPATH example</vt:lpstr>
      <vt:lpstr>Slide 35</vt:lpstr>
      <vt:lpstr>Slide 36</vt:lpstr>
      <vt:lpstr>Slide 37</vt:lpstr>
      <vt:lpstr>Slide 38</vt:lpstr>
      <vt:lpstr>Slide 39</vt:lpstr>
      <vt:lpstr>Slide 40</vt:lpstr>
      <vt:lpstr>Slide 41</vt:lpstr>
      <vt:lpstr>Slide 42</vt:lpstr>
      <vt:lpstr>State concept</vt:lpstr>
      <vt:lpstr>Slide 44</vt:lpstr>
      <vt:lpstr>Slide 45</vt:lpstr>
      <vt:lpstr>Slide 46</vt:lpstr>
      <vt:lpstr>Slide 47</vt:lpstr>
      <vt:lpstr>Slide 48</vt:lpstr>
      <vt:lpstr>Slide 49</vt:lpstr>
      <vt:lpstr>Modular modelling   Composite model of the Apoptosis Machinery  Agent based model  of arterial blood pressure regulation</vt:lpstr>
      <vt:lpstr>Slide 51</vt:lpstr>
      <vt:lpstr>EGF module (BMOND ID: Int_EGF_module)</vt:lpstr>
      <vt:lpstr>Mitochondron module (BMOND ID: Int_Mitoch_module)</vt:lpstr>
      <vt:lpstr>Slide 54</vt:lpstr>
      <vt:lpstr>Agent based modeling</vt:lpstr>
      <vt:lpstr>Slide 56</vt:lpstr>
      <vt:lpstr>Slide 57</vt:lpstr>
      <vt:lpstr>Slide 58</vt:lpstr>
      <vt:lpstr>Systems biology:  reproducible  highthroughput data analyses </vt:lpstr>
      <vt:lpstr>Systems biology:  reproducible  highthroughput data analyses </vt:lpstr>
      <vt:lpstr>Slide 61</vt:lpstr>
      <vt:lpstr>Slide 62</vt:lpstr>
      <vt:lpstr>Slide 63</vt:lpstr>
      <vt:lpstr>Slide 64</vt:lpstr>
      <vt:lpstr>Slide 65</vt:lpstr>
      <vt:lpstr>Slide 66</vt:lpstr>
      <vt:lpstr>Slide 67</vt:lpstr>
      <vt:lpstr>Genome browser</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BioUML: platform for collaborative research</vt:lpstr>
      <vt:lpstr>Slide 96</vt:lpstr>
      <vt:lpstr>Slide 97</vt:lpstr>
      <vt:lpstr>Slide 98</vt:lpstr>
      <vt:lpstr>Slide 99</vt:lpstr>
      <vt:lpstr>Current works:</vt:lpstr>
      <vt:lpstr>Slide 101</vt:lpstr>
      <vt:lpstr>Slide 102</vt:lpstr>
      <vt:lpstr>Slide 103</vt:lpstr>
      <vt:lpstr>Acknowledgements </vt:lpstr>
    </vt:vector>
  </TitlesOfParts>
  <Company>dote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Anja</dc:creator>
  <cp:lastModifiedBy>AlexanderKel</cp:lastModifiedBy>
  <cp:revision>124</cp:revision>
  <dcterms:created xsi:type="dcterms:W3CDTF">2011-07-14T07:09:39Z</dcterms:created>
  <dcterms:modified xsi:type="dcterms:W3CDTF">2011-09-07T11:29:38Z</dcterms:modified>
</cp:coreProperties>
</file>